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54" r:id="rId4"/>
  </p:sldMasterIdLst>
  <p:notesMasterIdLst>
    <p:notesMasterId r:id="rId22"/>
  </p:notesMasterIdLst>
  <p:handoutMasterIdLst>
    <p:handoutMasterId r:id="rId23"/>
  </p:handoutMasterIdLst>
  <p:sldIdLst>
    <p:sldId id="256" r:id="rId5"/>
    <p:sldId id="257" r:id="rId6"/>
    <p:sldId id="258" r:id="rId7"/>
    <p:sldId id="280" r:id="rId8"/>
    <p:sldId id="279" r:id="rId9"/>
    <p:sldId id="262" r:id="rId10"/>
    <p:sldId id="272" r:id="rId11"/>
    <p:sldId id="276" r:id="rId12"/>
    <p:sldId id="273" r:id="rId13"/>
    <p:sldId id="277" r:id="rId14"/>
    <p:sldId id="281" r:id="rId15"/>
    <p:sldId id="274" r:id="rId16"/>
    <p:sldId id="282" r:id="rId17"/>
    <p:sldId id="275" r:id="rId18"/>
    <p:sldId id="266" r:id="rId19"/>
    <p:sldId id="278" r:id="rId20"/>
    <p:sldId id="27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7" autoAdjust="0"/>
    <p:restoredTop sz="90748" autoAdjust="0"/>
  </p:normalViewPr>
  <p:slideViewPr>
    <p:cSldViewPr snapToGrid="0">
      <p:cViewPr varScale="1">
        <p:scale>
          <a:sx n="57" d="100"/>
          <a:sy n="57" d="100"/>
        </p:scale>
        <p:origin x="288" y="4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12/12/2022</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jpe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svg>
</file>

<file path=ppt/media/image3.jpe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12/12/2022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Trevor</a:t>
            </a:r>
          </a:p>
        </p:txBody>
      </p:sp>
      <p:sp>
        <p:nvSpPr>
          <p:cNvPr id="4" name="Slide Number Placeholder 3"/>
          <p:cNvSpPr>
            <a:spLocks noGrp="1"/>
          </p:cNvSpPr>
          <p:nvPr>
            <p:ph type="sldNum" sz="quarter" idx="5"/>
          </p:nvPr>
        </p:nvSpPr>
        <p:spPr/>
        <p:txBody>
          <a:bodyPr/>
          <a:lstStyle/>
          <a:p>
            <a:fld id="{22289C57-55D7-40A4-A101-E74FAC7A092B}" type="slidenum">
              <a:rPr lang="en-US" smtClean="0"/>
              <a:t>4</a:t>
            </a:fld>
            <a:endParaRPr lang="en-US" dirty="0"/>
          </a:p>
        </p:txBody>
      </p:sp>
    </p:spTree>
    <p:extLst>
      <p:ext uri="{BB962C8B-B14F-4D97-AF65-F5344CB8AC3E}">
        <p14:creationId xmlns:p14="http://schemas.microsoft.com/office/powerpoint/2010/main" val="14291280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Veronica</a:t>
            </a:r>
          </a:p>
        </p:txBody>
      </p:sp>
      <p:sp>
        <p:nvSpPr>
          <p:cNvPr id="4" name="Slide Number Placeholder 3"/>
          <p:cNvSpPr>
            <a:spLocks noGrp="1"/>
          </p:cNvSpPr>
          <p:nvPr>
            <p:ph type="sldNum" sz="quarter" idx="5"/>
          </p:nvPr>
        </p:nvSpPr>
        <p:spPr/>
        <p:txBody>
          <a:bodyPr/>
          <a:lstStyle/>
          <a:p>
            <a:fld id="{22289C57-55D7-40A4-A101-E74FAC7A092B}" type="slidenum">
              <a:rPr lang="en-US" smtClean="0"/>
              <a:t>13</a:t>
            </a:fld>
            <a:endParaRPr lang="en-US" dirty="0"/>
          </a:p>
        </p:txBody>
      </p:sp>
    </p:spTree>
    <p:extLst>
      <p:ext uri="{BB962C8B-B14F-4D97-AF65-F5344CB8AC3E}">
        <p14:creationId xmlns:p14="http://schemas.microsoft.com/office/powerpoint/2010/main" val="3762066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Zac</a:t>
            </a:r>
          </a:p>
        </p:txBody>
      </p:sp>
      <p:sp>
        <p:nvSpPr>
          <p:cNvPr id="4" name="Slide Number Placeholder 3"/>
          <p:cNvSpPr>
            <a:spLocks noGrp="1"/>
          </p:cNvSpPr>
          <p:nvPr>
            <p:ph type="sldNum" sz="quarter" idx="5"/>
          </p:nvPr>
        </p:nvSpPr>
        <p:spPr/>
        <p:txBody>
          <a:bodyPr/>
          <a:lstStyle/>
          <a:p>
            <a:fld id="{22289C57-55D7-40A4-A101-E74FAC7A092B}" type="slidenum">
              <a:rPr lang="en-US" smtClean="0"/>
              <a:t>14</a:t>
            </a:fld>
            <a:endParaRPr lang="en-US" dirty="0"/>
          </a:p>
        </p:txBody>
      </p:sp>
    </p:spTree>
    <p:extLst>
      <p:ext uri="{BB962C8B-B14F-4D97-AF65-F5344CB8AC3E}">
        <p14:creationId xmlns:p14="http://schemas.microsoft.com/office/powerpoint/2010/main" val="1096266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Trevor</a:t>
            </a:r>
          </a:p>
        </p:txBody>
      </p:sp>
      <p:sp>
        <p:nvSpPr>
          <p:cNvPr id="4" name="Slide Number Placeholder 3"/>
          <p:cNvSpPr>
            <a:spLocks noGrp="1"/>
          </p:cNvSpPr>
          <p:nvPr>
            <p:ph type="sldNum" sz="quarter" idx="5"/>
          </p:nvPr>
        </p:nvSpPr>
        <p:spPr/>
        <p:txBody>
          <a:bodyPr/>
          <a:lstStyle/>
          <a:p>
            <a:fld id="{22289C57-55D7-40A4-A101-E74FAC7A092B}" type="slidenum">
              <a:rPr lang="en-US" smtClean="0"/>
              <a:t>5</a:t>
            </a:fld>
            <a:endParaRPr lang="en-US" dirty="0"/>
          </a:p>
        </p:txBody>
      </p:sp>
    </p:spTree>
    <p:extLst>
      <p:ext uri="{BB962C8B-B14F-4D97-AF65-F5344CB8AC3E}">
        <p14:creationId xmlns:p14="http://schemas.microsoft.com/office/powerpoint/2010/main" val="2440438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Trevor</a:t>
            </a:r>
          </a:p>
        </p:txBody>
      </p:sp>
      <p:sp>
        <p:nvSpPr>
          <p:cNvPr id="4" name="Slide Number Placeholder 3"/>
          <p:cNvSpPr>
            <a:spLocks noGrp="1"/>
          </p:cNvSpPr>
          <p:nvPr>
            <p:ph type="sldNum" sz="quarter" idx="5"/>
          </p:nvPr>
        </p:nvSpPr>
        <p:spPr/>
        <p:txBody>
          <a:bodyPr/>
          <a:lstStyle/>
          <a:p>
            <a:fld id="{22289C57-55D7-40A4-A101-E74FAC7A092B}" type="slidenum">
              <a:rPr lang="en-US" smtClean="0"/>
              <a:t>6</a:t>
            </a:fld>
            <a:endParaRPr lang="en-US" dirty="0"/>
          </a:p>
        </p:txBody>
      </p:sp>
    </p:spTree>
    <p:extLst>
      <p:ext uri="{BB962C8B-B14F-4D97-AF65-F5344CB8AC3E}">
        <p14:creationId xmlns:p14="http://schemas.microsoft.com/office/powerpoint/2010/main" val="2282188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Nou</a:t>
            </a:r>
          </a:p>
        </p:txBody>
      </p:sp>
      <p:sp>
        <p:nvSpPr>
          <p:cNvPr id="4" name="Slide Number Placeholder 3"/>
          <p:cNvSpPr>
            <a:spLocks noGrp="1"/>
          </p:cNvSpPr>
          <p:nvPr>
            <p:ph type="sldNum" sz="quarter" idx="5"/>
          </p:nvPr>
        </p:nvSpPr>
        <p:spPr/>
        <p:txBody>
          <a:bodyPr/>
          <a:lstStyle/>
          <a:p>
            <a:fld id="{22289C57-55D7-40A4-A101-E74FAC7A092B}" type="slidenum">
              <a:rPr lang="en-US" smtClean="0"/>
              <a:t>7</a:t>
            </a:fld>
            <a:endParaRPr lang="en-US" dirty="0"/>
          </a:p>
        </p:txBody>
      </p:sp>
    </p:spTree>
    <p:extLst>
      <p:ext uri="{BB962C8B-B14F-4D97-AF65-F5344CB8AC3E}">
        <p14:creationId xmlns:p14="http://schemas.microsoft.com/office/powerpoint/2010/main" val="892271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Nou</a:t>
            </a:r>
          </a:p>
        </p:txBody>
      </p:sp>
      <p:sp>
        <p:nvSpPr>
          <p:cNvPr id="4" name="Slide Number Placeholder 3"/>
          <p:cNvSpPr>
            <a:spLocks noGrp="1"/>
          </p:cNvSpPr>
          <p:nvPr>
            <p:ph type="sldNum" sz="quarter" idx="5"/>
          </p:nvPr>
        </p:nvSpPr>
        <p:spPr/>
        <p:txBody>
          <a:bodyPr/>
          <a:lstStyle/>
          <a:p>
            <a:fld id="{22289C57-55D7-40A4-A101-E74FAC7A092B}" type="slidenum">
              <a:rPr lang="en-US" smtClean="0"/>
              <a:t>8</a:t>
            </a:fld>
            <a:endParaRPr lang="en-US" dirty="0"/>
          </a:p>
        </p:txBody>
      </p:sp>
    </p:spTree>
    <p:extLst>
      <p:ext uri="{BB962C8B-B14F-4D97-AF65-F5344CB8AC3E}">
        <p14:creationId xmlns:p14="http://schemas.microsoft.com/office/powerpoint/2010/main" val="42096187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Veronica</a:t>
            </a:r>
          </a:p>
        </p:txBody>
      </p:sp>
      <p:sp>
        <p:nvSpPr>
          <p:cNvPr id="4" name="Slide Number Placeholder 3"/>
          <p:cNvSpPr>
            <a:spLocks noGrp="1"/>
          </p:cNvSpPr>
          <p:nvPr>
            <p:ph type="sldNum" sz="quarter" idx="5"/>
          </p:nvPr>
        </p:nvSpPr>
        <p:spPr/>
        <p:txBody>
          <a:bodyPr/>
          <a:lstStyle/>
          <a:p>
            <a:fld id="{22289C57-55D7-40A4-A101-E74FAC7A092B}" type="slidenum">
              <a:rPr lang="en-US" smtClean="0"/>
              <a:t>9</a:t>
            </a:fld>
            <a:endParaRPr lang="en-US" dirty="0"/>
          </a:p>
        </p:txBody>
      </p:sp>
    </p:spTree>
    <p:extLst>
      <p:ext uri="{BB962C8B-B14F-4D97-AF65-F5344CB8AC3E}">
        <p14:creationId xmlns:p14="http://schemas.microsoft.com/office/powerpoint/2010/main" val="825892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Nou</a:t>
            </a:r>
          </a:p>
        </p:txBody>
      </p:sp>
      <p:sp>
        <p:nvSpPr>
          <p:cNvPr id="4" name="Slide Number Placeholder 3"/>
          <p:cNvSpPr>
            <a:spLocks noGrp="1"/>
          </p:cNvSpPr>
          <p:nvPr>
            <p:ph type="sldNum" sz="quarter" idx="5"/>
          </p:nvPr>
        </p:nvSpPr>
        <p:spPr/>
        <p:txBody>
          <a:bodyPr/>
          <a:lstStyle/>
          <a:p>
            <a:fld id="{22289C57-55D7-40A4-A101-E74FAC7A092B}" type="slidenum">
              <a:rPr lang="en-US" smtClean="0"/>
              <a:t>10</a:t>
            </a:fld>
            <a:endParaRPr lang="en-US" dirty="0"/>
          </a:p>
        </p:txBody>
      </p:sp>
    </p:spTree>
    <p:extLst>
      <p:ext uri="{BB962C8B-B14F-4D97-AF65-F5344CB8AC3E}">
        <p14:creationId xmlns:p14="http://schemas.microsoft.com/office/powerpoint/2010/main" val="3372156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Veronica</a:t>
            </a:r>
          </a:p>
        </p:txBody>
      </p:sp>
      <p:sp>
        <p:nvSpPr>
          <p:cNvPr id="4" name="Slide Number Placeholder 3"/>
          <p:cNvSpPr>
            <a:spLocks noGrp="1"/>
          </p:cNvSpPr>
          <p:nvPr>
            <p:ph type="sldNum" sz="quarter" idx="5"/>
          </p:nvPr>
        </p:nvSpPr>
        <p:spPr/>
        <p:txBody>
          <a:bodyPr/>
          <a:lstStyle/>
          <a:p>
            <a:fld id="{22289C57-55D7-40A4-A101-E74FAC7A092B}" type="slidenum">
              <a:rPr lang="en-US" smtClean="0"/>
              <a:t>11</a:t>
            </a:fld>
            <a:endParaRPr lang="en-US" dirty="0"/>
          </a:p>
        </p:txBody>
      </p:sp>
    </p:spTree>
    <p:extLst>
      <p:ext uri="{BB962C8B-B14F-4D97-AF65-F5344CB8AC3E}">
        <p14:creationId xmlns:p14="http://schemas.microsoft.com/office/powerpoint/2010/main" val="9739382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Britt</a:t>
            </a:r>
          </a:p>
        </p:txBody>
      </p:sp>
      <p:sp>
        <p:nvSpPr>
          <p:cNvPr id="4" name="Slide Number Placeholder 3"/>
          <p:cNvSpPr>
            <a:spLocks noGrp="1"/>
          </p:cNvSpPr>
          <p:nvPr>
            <p:ph type="sldNum" sz="quarter" idx="5"/>
          </p:nvPr>
        </p:nvSpPr>
        <p:spPr/>
        <p:txBody>
          <a:bodyPr/>
          <a:lstStyle/>
          <a:p>
            <a:fld id="{22289C57-55D7-40A4-A101-E74FAC7A092B}" type="slidenum">
              <a:rPr lang="en-US" smtClean="0"/>
              <a:t>12</a:t>
            </a:fld>
            <a:endParaRPr lang="en-US" dirty="0"/>
          </a:p>
        </p:txBody>
      </p:sp>
    </p:spTree>
    <p:extLst>
      <p:ext uri="{BB962C8B-B14F-4D97-AF65-F5344CB8AC3E}">
        <p14:creationId xmlns:p14="http://schemas.microsoft.com/office/powerpoint/2010/main" val="7200688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DB085-C344-EA09-4CEE-8CAC211C07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67261A-90BD-DC75-F063-55836C737E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5DFA026-CD81-1DA0-BD17-5757E7DFAAB5}"/>
              </a:ext>
            </a:extLst>
          </p:cNvPr>
          <p:cNvSpPr>
            <a:spLocks noGrp="1"/>
          </p:cNvSpPr>
          <p:nvPr>
            <p:ph type="dt" sz="half" idx="10"/>
          </p:nvPr>
        </p:nvSpPr>
        <p:spPr/>
        <p:txBody>
          <a:bodyPr/>
          <a:lstStyle/>
          <a:p>
            <a:fld id="{51FCEF56-2F84-41E5-997D-CEBF6B782BD3}" type="datetimeFigureOut">
              <a:rPr lang="en-US" smtClean="0"/>
              <a:t>12/12/2022</a:t>
            </a:fld>
            <a:endParaRPr lang="en-US"/>
          </a:p>
        </p:txBody>
      </p:sp>
      <p:sp>
        <p:nvSpPr>
          <p:cNvPr id="5" name="Footer Placeholder 4">
            <a:extLst>
              <a:ext uri="{FF2B5EF4-FFF2-40B4-BE49-F238E27FC236}">
                <a16:creationId xmlns:a16="http://schemas.microsoft.com/office/drawing/2014/main" id="{DB9A6CAA-3994-CCCC-4734-40B0167F8B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0B89C6-DD8B-4937-F4DF-163D3CFA176D}"/>
              </a:ext>
            </a:extLst>
          </p:cNvPr>
          <p:cNvSpPr>
            <a:spLocks noGrp="1"/>
          </p:cNvSpPr>
          <p:nvPr>
            <p:ph type="sldNum" sz="quarter" idx="12"/>
          </p:nvPr>
        </p:nvSpPr>
        <p:spPr/>
        <p:txBody>
          <a:bodyPr/>
          <a:lstStyle/>
          <a:p>
            <a:fld id="{FC7559DD-F796-4916-8B75-362E8F24D894}" type="slidenum">
              <a:rPr lang="en-US" smtClean="0"/>
              <a:t>‹#›</a:t>
            </a:fld>
            <a:endParaRPr lang="en-US"/>
          </a:p>
        </p:txBody>
      </p:sp>
      <p:pic>
        <p:nvPicPr>
          <p:cNvPr id="7" name="Graphic 6">
            <a:extLst>
              <a:ext uri="{FF2B5EF4-FFF2-40B4-BE49-F238E27FC236}">
                <a16:creationId xmlns:a16="http://schemas.microsoft.com/office/drawing/2014/main" id="{D6B2675D-1FFE-FFB3-6E7B-B7D3FFA56559}"/>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1853758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1717-6CD8-B445-24BC-7FE7D2691F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4089B5E-40C1-56D0-0156-564F622063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BC619D-32EA-2DFF-3D7B-05200545561F}"/>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71153DB4-C914-EE62-E271-80E6A450002A}"/>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58C74B71-69BB-BA25-36A7-56477DB7273F}"/>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822358538"/>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13695F-EBA2-3546-05E6-2DA42D0600A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97F1EBA-0BE9-E2C4-892B-1936AC0FDC6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BCAA8C-89E4-C16F-838E-FECF97C5C3C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B0669616-0096-6A49-39CE-A6A8F6863269}"/>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AE481DE8-2317-87B4-0489-D1B220D5F12B}"/>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575452932"/>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98FB5-F296-898A-BCF9-55E86F7D69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DC19A1-FD94-9ACA-4CAA-55824FAE10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9169AF-1E10-CA34-29D6-854DE8E9CAE0}"/>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ECC7380-C014-6E19-FAD8-0D0C1925842B}"/>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9112E1C7-6D53-D2AA-E381-23934A300F47}"/>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568482050"/>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150EB-6A41-A795-4494-CF8F5B67CB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F342B06-3D29-6BB9-E44D-46AE886F6E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A76BB87-84E7-E5BC-4989-F1A08E32D39D}"/>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C0462B-1FDD-90B0-B802-2177528DEDD1}"/>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DAEF02B4-D383-7B8E-5F06-A7E18CB7FDDE}"/>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4142879492"/>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EE419-E928-5BC4-AA04-0B620064FA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FAB2F8-0E40-99A7-27A2-1306F75AB32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5EC5443-B573-E406-FE8A-F4C77F57C2E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8AB1183-35C8-3B16-E4CD-67598F604C77}"/>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CC8C3CD8-8CA4-0B77-FEC8-4E66B9F10E40}"/>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00B22C88-5D4E-436C-594B-46175A576261}"/>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162182477"/>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2CE3A-DEC0-EE04-5789-E32FAD10CB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4D1A138-30D9-4BF0-974A-BE321C78EE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D5E39BF-FEEE-6E00-1B76-C9B752E37F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904B800-34C0-C5B7-6854-601F038EB4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AE36BA1-D8EB-A292-B585-DD07BCAAB9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58D7F7-12C5-6363-1A4D-B40C14DB81BB}"/>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E25C371-D2FA-0822-1658-C027CC728A1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FB90AE14-B1A3-E383-142D-15DE5A5A8BD0}"/>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291536852"/>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0F1BF-AF76-3DA6-EB86-3469AC0CA42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7D72324-E47A-3B2C-4A98-3339EA6F154C}"/>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7A2FDF8E-22BF-F504-FA5E-4AFEC92A48DB}"/>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88B0F00A-8DDF-41F0-9B9C-1D2AC61EE065}"/>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089920328"/>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AA3F9F-6815-680E-98A4-6F7CF72085D5}"/>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89CC7CB2-901D-B63D-9F69-79BAC59FD562}"/>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6BC14A37-A902-2909-325F-84D1A07CDFFC}"/>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779060580"/>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6B210-4CB6-8AB2-815A-501B38A89D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1B1F38F-EE77-FB8C-7F78-4DE307E4F4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616B15-F2BE-8AF0-F228-F49DDA21C3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9EA129-5E03-0FDA-6728-7904C0563621}"/>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2F8FA0F-A3DD-EF60-3509-5811A414A692}"/>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FE729F8D-6152-3190-37E1-7D51AC11D3ED}"/>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859591801"/>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A0CD7-3241-22E3-C910-8A4A625036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AB4DAA0-7409-5945-CC79-A474A86CE0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F3C000-EE61-FD16-6E56-4D6F45AD6F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960AC3-8BCF-4BD4-765C-B0FD08B110EF}"/>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0095E21E-CB83-DCD6-4F79-7ECF7718FDD1}"/>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A8DB72AB-8D05-8BB6-C09E-9E5BBB594249}"/>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22574161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5DB5F7-918C-D297-FE52-AA28F797FD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6E11B6-9784-121B-CA6A-9EA948AF4D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F4116B-3D79-7E8F-8F5E-3DD364369E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C5B1C44B-E7FA-BA2F-685A-A19D09DD20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62EAF990-2938-1391-649C-041A05D941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3278157289"/>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authentic-happiness.com/your-authentic-happiness-score" TargetMode="External"/><Relationship Id="rId2" Type="http://schemas.openxmlformats.org/officeDocument/2006/relationships/hyperlink" Target="https://www.kaggle.com/datasets/ydalat/lifestyle-and-wellbeing-data"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26">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a:extLst>
              <a:ext uri="{FF2B5EF4-FFF2-40B4-BE49-F238E27FC236}">
                <a16:creationId xmlns:a16="http://schemas.microsoft.com/office/drawing/2014/main" id="{5F144BBE-64D4-65F8-98FE-49CD9021226B}"/>
              </a:ext>
            </a:extLst>
          </p:cNvPr>
          <p:cNvPicPr>
            <a:picLocks noChangeAspect="1"/>
          </p:cNvPicPr>
          <p:nvPr/>
        </p:nvPicPr>
        <p:blipFill rotWithShape="1">
          <a:blip r:embed="rId2"/>
          <a:srcRect t="17650" b="11427"/>
          <a:stretch/>
        </p:blipFill>
        <p:spPr>
          <a:xfrm>
            <a:off x="2522358" y="10"/>
            <a:ext cx="9669642" cy="6857990"/>
          </a:xfrm>
          <a:prstGeom prst="rect">
            <a:avLst/>
          </a:prstGeom>
        </p:spPr>
      </p:pic>
      <p:sp>
        <p:nvSpPr>
          <p:cNvPr id="36" name="Rectangle 28">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952229" y="1000124"/>
            <a:ext cx="2981597" cy="3025775"/>
          </a:xfrm>
          <a:noFill/>
        </p:spPr>
        <p:txBody>
          <a:bodyPr>
            <a:normAutofit/>
          </a:bodyPr>
          <a:lstStyle/>
          <a:p>
            <a:pPr algn="l"/>
            <a:r>
              <a:rPr lang="en-US" sz="5200"/>
              <a:t>Project 1</a:t>
            </a:r>
            <a:endParaRPr lang="en-US" sz="5200" dirty="0"/>
          </a:p>
        </p:txBody>
      </p:sp>
      <p:sp>
        <p:nvSpPr>
          <p:cNvPr id="3" name="Subtitle 2">
            <a:extLst>
              <a:ext uri="{FF2B5EF4-FFF2-40B4-BE49-F238E27FC236}">
                <a16:creationId xmlns:a16="http://schemas.microsoft.com/office/drawing/2014/main" id="{0236A1B4-B8D1-4A72-8E20-0703F54BF1FE}"/>
              </a:ext>
            </a:extLst>
          </p:cNvPr>
          <p:cNvSpPr>
            <a:spLocks noGrp="1"/>
          </p:cNvSpPr>
          <p:nvPr>
            <p:ph type="subTitle" idx="1"/>
          </p:nvPr>
        </p:nvSpPr>
        <p:spPr>
          <a:xfrm>
            <a:off x="952228" y="4200609"/>
            <a:ext cx="4038871" cy="1914441"/>
          </a:xfrm>
          <a:noFill/>
        </p:spPr>
        <p:txBody>
          <a:bodyPr>
            <a:noAutofit/>
          </a:bodyPr>
          <a:lstStyle/>
          <a:p>
            <a:pPr algn="l"/>
            <a:r>
              <a:rPr lang="en-US" sz="1400"/>
              <a:t>Group 4</a:t>
            </a:r>
          </a:p>
          <a:p>
            <a:pPr marL="342900" indent="-342900" algn="l">
              <a:buFont typeface="Arial" panose="020B0604020202020204" pitchFamily="34" charset="0"/>
              <a:buChar char="•"/>
            </a:pPr>
            <a:r>
              <a:rPr lang="en-US" sz="1400"/>
              <a:t>Veronica Ostapowich	</a:t>
            </a:r>
          </a:p>
          <a:p>
            <a:pPr marL="342900" indent="-342900" algn="l">
              <a:buFont typeface="Arial" panose="020B0604020202020204" pitchFamily="34" charset="0"/>
              <a:buChar char="•"/>
            </a:pPr>
            <a:r>
              <a:rPr lang="en-US" sz="1400"/>
              <a:t>Britt Waggoner</a:t>
            </a:r>
          </a:p>
          <a:p>
            <a:pPr marL="342900" indent="-342900" algn="l">
              <a:buFont typeface="Arial" panose="020B0604020202020204" pitchFamily="34" charset="0"/>
              <a:buChar char="•"/>
            </a:pPr>
            <a:r>
              <a:rPr lang="en-US" sz="1400"/>
              <a:t>Trevor Bridges	</a:t>
            </a:r>
          </a:p>
          <a:p>
            <a:pPr marL="342900" indent="-342900" algn="l">
              <a:buFont typeface="Arial" panose="020B0604020202020204" pitchFamily="34" charset="0"/>
              <a:buChar char="•"/>
            </a:pPr>
            <a:r>
              <a:rPr lang="en-US" sz="1400"/>
              <a:t>Zechariah Lau</a:t>
            </a:r>
          </a:p>
          <a:p>
            <a:pPr marL="342900" indent="-342900" algn="l">
              <a:buFont typeface="Arial" panose="020B0604020202020204" pitchFamily="34" charset="0"/>
              <a:buChar char="•"/>
            </a:pPr>
            <a:r>
              <a:rPr lang="en-US" sz="1400"/>
              <a:t>Nou Yang</a:t>
            </a:r>
            <a:endParaRPr lang="en-US" sz="1400" dirty="0"/>
          </a:p>
        </p:txBody>
      </p:sp>
    </p:spTree>
    <p:extLst>
      <p:ext uri="{BB962C8B-B14F-4D97-AF65-F5344CB8AC3E}">
        <p14:creationId xmlns:p14="http://schemas.microsoft.com/office/powerpoint/2010/main" val="258605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5219498-D544-41AC-98FE-8F956EF66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500DBFC-17A9-4E0A-AEE2-A49F9AEEF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1160619" y="376649"/>
            <a:ext cx="9860714" cy="1301612"/>
          </a:xfrm>
        </p:spPr>
        <p:txBody>
          <a:bodyPr anchor="t">
            <a:normAutofit fontScale="90000"/>
          </a:bodyPr>
          <a:lstStyle/>
          <a:p>
            <a:r>
              <a:rPr lang="en-US" sz="4000" dirty="0">
                <a:solidFill>
                  <a:schemeClr val="tx2"/>
                </a:solidFill>
                <a:latin typeface="Slack-Lato"/>
              </a:rPr>
              <a:t>Are those who meditate weekly more likely to have better work-life balance than those who don't?</a:t>
            </a: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852226" y="2151816"/>
            <a:ext cx="5238750" cy="3658433"/>
          </a:xfrm>
        </p:spPr>
        <p:txBody>
          <a:bodyPr anchor="b">
            <a:normAutofit/>
          </a:bodyPr>
          <a:lstStyle/>
          <a:p>
            <a:pPr algn="l"/>
            <a:endParaRPr lang="en-US" sz="1600" dirty="0">
              <a:solidFill>
                <a:schemeClr val="tx2"/>
              </a:solidFill>
            </a:endParaRPr>
          </a:p>
          <a:p>
            <a:pPr marL="342900" indent="-342900" algn="l">
              <a:buFont typeface="Arial" panose="020B0604020202020204" pitchFamily="34" charset="0"/>
              <a:buChar char="•"/>
            </a:pPr>
            <a:endParaRPr lang="en-US" sz="1600" dirty="0">
              <a:solidFill>
                <a:schemeClr val="tx2"/>
              </a:solidFill>
            </a:endParaRPr>
          </a:p>
          <a:p>
            <a:pPr algn="l"/>
            <a:endParaRPr lang="en-US" sz="1600" dirty="0">
              <a:solidFill>
                <a:schemeClr val="tx2"/>
              </a:solidFill>
            </a:endParaRPr>
          </a:p>
          <a:p>
            <a:pPr algn="l"/>
            <a:endParaRPr lang="en-US" sz="1600" dirty="0">
              <a:solidFill>
                <a:schemeClr val="tx2"/>
              </a:solidFill>
            </a:endParaRPr>
          </a:p>
        </p:txBody>
      </p:sp>
      <p:grpSp>
        <p:nvGrpSpPr>
          <p:cNvPr id="20" name="Group 19">
            <a:extLst>
              <a:ext uri="{FF2B5EF4-FFF2-40B4-BE49-F238E27FC236}">
                <a16:creationId xmlns:a16="http://schemas.microsoft.com/office/drawing/2014/main" id="{D74613BB-817C-4C4F-8A24-4936F2F064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1023" y="52996"/>
            <a:ext cx="6093363" cy="6805005"/>
            <a:chOff x="6101023" y="52996"/>
            <a:chExt cx="6093363" cy="6805005"/>
          </a:xfrm>
        </p:grpSpPr>
        <p:sp>
          <p:nvSpPr>
            <p:cNvPr id="21" name="Freeform: Shape 20">
              <a:extLst>
                <a:ext uri="{FF2B5EF4-FFF2-40B4-BE49-F238E27FC236}">
                  <a16:creationId xmlns:a16="http://schemas.microsoft.com/office/drawing/2014/main" id="{926C820D-9A01-44F0-AE18-C2DAB089B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3517682 w 5890490"/>
                <a:gd name="connsiteY0" fmla="*/ 0 h 6578439"/>
                <a:gd name="connsiteX1" fmla="*/ 5849513 w 5890490"/>
                <a:gd name="connsiteY1" fmla="*/ 841730 h 6578439"/>
                <a:gd name="connsiteX2" fmla="*/ 5890490 w 5890490"/>
                <a:gd name="connsiteY2" fmla="*/ 879060 h 6578439"/>
                <a:gd name="connsiteX3" fmla="*/ 5890490 w 5890490"/>
                <a:gd name="connsiteY3" fmla="*/ 1816052 h 6578439"/>
                <a:gd name="connsiteX4" fmla="*/ 5856961 w 5890490"/>
                <a:gd name="connsiteY4" fmla="*/ 1771023 h 6578439"/>
                <a:gd name="connsiteX5" fmla="*/ 5655397 w 5890490"/>
                <a:gd name="connsiteY5" fmla="*/ 1548813 h 6578439"/>
                <a:gd name="connsiteX6" fmla="*/ 3517682 w 5890490"/>
                <a:gd name="connsiteY6" fmla="*/ 658717 h 6578439"/>
                <a:gd name="connsiteX7" fmla="*/ 2395696 w 5890490"/>
                <a:gd name="connsiteY7" fmla="*/ 850721 h 6578439"/>
                <a:gd name="connsiteX8" fmla="*/ 1519955 w 5890490"/>
                <a:gd name="connsiteY8" fmla="*/ 1450441 h 6578439"/>
                <a:gd name="connsiteX9" fmla="*/ 1223630 w 5890490"/>
                <a:gd name="connsiteY9" fmla="*/ 1841430 h 6578439"/>
                <a:gd name="connsiteX10" fmla="*/ 1075857 w 5890490"/>
                <a:gd name="connsiteY10" fmla="*/ 2329343 h 6578439"/>
                <a:gd name="connsiteX11" fmla="*/ 731010 w 5890490"/>
                <a:gd name="connsiteY11" fmla="*/ 3483744 h 6578439"/>
                <a:gd name="connsiteX12" fmla="*/ 741000 w 5890490"/>
                <a:gd name="connsiteY12" fmla="*/ 4479719 h 6578439"/>
                <a:gd name="connsiteX13" fmla="*/ 1315615 w 5890490"/>
                <a:gd name="connsiteY13" fmla="*/ 5443827 h 6578439"/>
                <a:gd name="connsiteX14" fmla="*/ 2277503 w 5890490"/>
                <a:gd name="connsiteY14" fmla="*/ 6259386 h 6578439"/>
                <a:gd name="connsiteX15" fmla="*/ 3439448 w 5890490"/>
                <a:gd name="connsiteY15" fmla="*/ 6551739 h 6578439"/>
                <a:gd name="connsiteX16" fmla="*/ 4408732 w 5890490"/>
                <a:gd name="connsiteY16" fmla="*/ 6255172 h 6578439"/>
                <a:gd name="connsiteX17" fmla="*/ 5343243 w 5890490"/>
                <a:gd name="connsiteY17" fmla="*/ 5442509 h 6578439"/>
                <a:gd name="connsiteX18" fmla="*/ 5745566 w 5890490"/>
                <a:gd name="connsiteY18" fmla="*/ 5056656 h 6578439"/>
                <a:gd name="connsiteX19" fmla="*/ 5890490 w 5890490"/>
                <a:gd name="connsiteY19" fmla="*/ 4920880 h 6578439"/>
                <a:gd name="connsiteX20" fmla="*/ 5890490 w 5890490"/>
                <a:gd name="connsiteY20" fmla="*/ 5821966 h 6578439"/>
                <a:gd name="connsiteX21" fmla="*/ 5802002 w 5890490"/>
                <a:gd name="connsiteY21" fmla="*/ 5907904 h 6578439"/>
                <a:gd name="connsiteX22" fmla="*/ 5294358 w 5890490"/>
                <a:gd name="connsiteY22" fmla="*/ 6397505 h 6578439"/>
                <a:gd name="connsiteX23" fmla="*/ 5077178 w 5890490"/>
                <a:gd name="connsiteY23" fmla="*/ 6578439 h 6578439"/>
                <a:gd name="connsiteX24" fmla="*/ 1567290 w 5890490"/>
                <a:gd name="connsiteY24" fmla="*/ 6578439 h 6578439"/>
                <a:gd name="connsiteX25" fmla="*/ 1508588 w 5890490"/>
                <a:gd name="connsiteY25" fmla="*/ 6535186 h 6578439"/>
                <a:gd name="connsiteX26" fmla="*/ 826498 w 5890490"/>
                <a:gd name="connsiteY26" fmla="*/ 5876034 h 6578439"/>
                <a:gd name="connsiteX27" fmla="*/ 122403 w 5890490"/>
                <a:gd name="connsiteY27" fmla="*/ 3255655 h 6578439"/>
                <a:gd name="connsiteX28" fmla="*/ 1061197 w 5890490"/>
                <a:gd name="connsiteY28" fmla="*/ 984650 h 6578439"/>
                <a:gd name="connsiteX29" fmla="*/ 3517682 w 5890490"/>
                <a:gd name="connsiteY29"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890490" h="6578439">
                  <a:moveTo>
                    <a:pt x="3517682" y="0"/>
                  </a:moveTo>
                  <a:cubicBezTo>
                    <a:pt x="4402016" y="0"/>
                    <a:pt x="5213741" y="315483"/>
                    <a:pt x="5849513" y="841730"/>
                  </a:cubicBezTo>
                  <a:lnTo>
                    <a:pt x="5890490" y="879060"/>
                  </a:lnTo>
                  <a:lnTo>
                    <a:pt x="5890490" y="1816052"/>
                  </a:lnTo>
                  <a:lnTo>
                    <a:pt x="5856961" y="1771023"/>
                  </a:lnTo>
                  <a:cubicBezTo>
                    <a:pt x="5793650" y="1694076"/>
                    <a:pt x="5726429" y="1619959"/>
                    <a:pt x="5655397" y="1548813"/>
                  </a:cubicBezTo>
                  <a:cubicBezTo>
                    <a:pt x="5082208" y="974906"/>
                    <a:pt x="4322973" y="658717"/>
                    <a:pt x="3517682" y="658717"/>
                  </a:cubicBezTo>
                  <a:cubicBezTo>
                    <a:pt x="3085520" y="658717"/>
                    <a:pt x="2718488" y="721533"/>
                    <a:pt x="2395696" y="850721"/>
                  </a:cubicBezTo>
                  <a:cubicBezTo>
                    <a:pt x="2079132" y="977407"/>
                    <a:pt x="1792668" y="1173626"/>
                    <a:pt x="1519955" y="1450441"/>
                  </a:cubicBezTo>
                  <a:cubicBezTo>
                    <a:pt x="1330275" y="1642840"/>
                    <a:pt x="1263719" y="1756094"/>
                    <a:pt x="1223630" y="1841430"/>
                  </a:cubicBezTo>
                  <a:cubicBezTo>
                    <a:pt x="1166545" y="1962981"/>
                    <a:pt x="1128532" y="2116663"/>
                    <a:pt x="1075857" y="2329343"/>
                  </a:cubicBezTo>
                  <a:cubicBezTo>
                    <a:pt x="1008652" y="2601153"/>
                    <a:pt x="916537" y="2973574"/>
                    <a:pt x="731010" y="3483744"/>
                  </a:cubicBezTo>
                  <a:cubicBezTo>
                    <a:pt x="617488" y="3795981"/>
                    <a:pt x="620731" y="4121653"/>
                    <a:pt x="741000" y="4479719"/>
                  </a:cubicBezTo>
                  <a:cubicBezTo>
                    <a:pt x="847257" y="4796172"/>
                    <a:pt x="1045888" y="5129481"/>
                    <a:pt x="1315615" y="5443827"/>
                  </a:cubicBezTo>
                  <a:cubicBezTo>
                    <a:pt x="1630753" y="5810980"/>
                    <a:pt x="1945371" y="6077784"/>
                    <a:pt x="2277503" y="6259386"/>
                  </a:cubicBezTo>
                  <a:cubicBezTo>
                    <a:pt x="2637530" y="6456133"/>
                    <a:pt x="3017536" y="6551739"/>
                    <a:pt x="3439448" y="6551739"/>
                  </a:cubicBezTo>
                  <a:cubicBezTo>
                    <a:pt x="3781571" y="6551739"/>
                    <a:pt x="4089573" y="6457449"/>
                    <a:pt x="4408732" y="6255172"/>
                  </a:cubicBezTo>
                  <a:cubicBezTo>
                    <a:pt x="4738010" y="6046310"/>
                    <a:pt x="5050941" y="5739207"/>
                    <a:pt x="5343243" y="5442509"/>
                  </a:cubicBezTo>
                  <a:cubicBezTo>
                    <a:pt x="5479860" y="5303970"/>
                    <a:pt x="5614918" y="5178206"/>
                    <a:pt x="5745566" y="5056656"/>
                  </a:cubicBezTo>
                  <a:lnTo>
                    <a:pt x="5890490" y="4920880"/>
                  </a:lnTo>
                  <a:lnTo>
                    <a:pt x="5890490" y="5821966"/>
                  </a:lnTo>
                  <a:lnTo>
                    <a:pt x="5802002"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458B604F-996E-4349-B131-E04ED285D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5"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27CCEAF3-651B-4605-AE58-F96E227036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3"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gs>
                <a:gs pos="16000">
                  <a:schemeClr val="accent6">
                    <a:alpha val="10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ED519330-E5F1-4248-B58C-1AA0D9E6DA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TextBox 16">
            <a:extLst>
              <a:ext uri="{FF2B5EF4-FFF2-40B4-BE49-F238E27FC236}">
                <a16:creationId xmlns:a16="http://schemas.microsoft.com/office/drawing/2014/main" id="{D8F973DA-E32E-F229-9494-5022A892DE87}"/>
              </a:ext>
            </a:extLst>
          </p:cNvPr>
          <p:cNvSpPr txBox="1"/>
          <p:nvPr/>
        </p:nvSpPr>
        <p:spPr>
          <a:xfrm>
            <a:off x="6578439" y="5799559"/>
            <a:ext cx="5138530" cy="584775"/>
          </a:xfrm>
          <a:prstGeom prst="rect">
            <a:avLst/>
          </a:prstGeom>
          <a:noFill/>
        </p:spPr>
        <p:txBody>
          <a:bodyPr wrap="square">
            <a:spAutoFit/>
          </a:bodyPr>
          <a:lstStyle/>
          <a:p>
            <a:pPr algn="ctr"/>
            <a:r>
              <a:rPr lang="en-US" sz="1600" i="1" dirty="0">
                <a:solidFill>
                  <a:schemeClr val="tx2"/>
                </a:solidFill>
              </a:rPr>
              <a:t>Box plot of work-life balance scores across age groups for individuals meditating 10 times weekly.</a:t>
            </a:r>
          </a:p>
        </p:txBody>
      </p:sp>
      <p:sp>
        <p:nvSpPr>
          <p:cNvPr id="26" name="TextBox 25">
            <a:extLst>
              <a:ext uri="{FF2B5EF4-FFF2-40B4-BE49-F238E27FC236}">
                <a16:creationId xmlns:a16="http://schemas.microsoft.com/office/drawing/2014/main" id="{0F288AA6-FCB1-5EF1-53F9-9DC3EE610297}"/>
              </a:ext>
            </a:extLst>
          </p:cNvPr>
          <p:cNvSpPr txBox="1"/>
          <p:nvPr/>
        </p:nvSpPr>
        <p:spPr>
          <a:xfrm>
            <a:off x="487766" y="5810248"/>
            <a:ext cx="5138530" cy="584775"/>
          </a:xfrm>
          <a:prstGeom prst="rect">
            <a:avLst/>
          </a:prstGeom>
          <a:noFill/>
        </p:spPr>
        <p:txBody>
          <a:bodyPr wrap="square">
            <a:spAutoFit/>
          </a:bodyPr>
          <a:lstStyle/>
          <a:p>
            <a:pPr algn="ctr"/>
            <a:r>
              <a:rPr lang="en-US" sz="1600" i="1" dirty="0">
                <a:solidFill>
                  <a:schemeClr val="tx2"/>
                </a:solidFill>
              </a:rPr>
              <a:t>Line chart of average work-life balance scores per # of weekly meditations.</a:t>
            </a:r>
          </a:p>
        </p:txBody>
      </p:sp>
      <p:pic>
        <p:nvPicPr>
          <p:cNvPr id="5" name="Picture 4" descr="Chart&#10;&#10;Description automatically generated">
            <a:extLst>
              <a:ext uri="{FF2B5EF4-FFF2-40B4-BE49-F238E27FC236}">
                <a16:creationId xmlns:a16="http://schemas.microsoft.com/office/drawing/2014/main" id="{2A776BF9-F3EA-3A21-8CB5-08A97DA23E6A}"/>
              </a:ext>
            </a:extLst>
          </p:cNvPr>
          <p:cNvPicPr>
            <a:picLocks noChangeAspect="1"/>
          </p:cNvPicPr>
          <p:nvPr/>
        </p:nvPicPr>
        <p:blipFill>
          <a:blip r:embed="rId3"/>
          <a:stretch>
            <a:fillRect/>
          </a:stretch>
        </p:blipFill>
        <p:spPr>
          <a:xfrm>
            <a:off x="307806" y="1896161"/>
            <a:ext cx="5485714" cy="3657143"/>
          </a:xfrm>
          <a:prstGeom prst="rect">
            <a:avLst/>
          </a:prstGeom>
        </p:spPr>
      </p:pic>
      <p:pic>
        <p:nvPicPr>
          <p:cNvPr id="8" name="Picture 7" descr="Chart, box and whisker chart&#10;&#10;Description automatically generated">
            <a:extLst>
              <a:ext uri="{FF2B5EF4-FFF2-40B4-BE49-F238E27FC236}">
                <a16:creationId xmlns:a16="http://schemas.microsoft.com/office/drawing/2014/main" id="{B4018FB3-70A3-4048-2274-1226E7452E63}"/>
              </a:ext>
            </a:extLst>
          </p:cNvPr>
          <p:cNvPicPr>
            <a:picLocks noChangeAspect="1"/>
          </p:cNvPicPr>
          <p:nvPr/>
        </p:nvPicPr>
        <p:blipFill>
          <a:blip r:embed="rId4"/>
          <a:stretch>
            <a:fillRect/>
          </a:stretch>
        </p:blipFill>
        <p:spPr>
          <a:xfrm>
            <a:off x="6346773" y="1860148"/>
            <a:ext cx="5485714" cy="3657143"/>
          </a:xfrm>
          <a:prstGeom prst="rect">
            <a:avLst/>
          </a:prstGeom>
        </p:spPr>
      </p:pic>
    </p:spTree>
    <p:extLst>
      <p:ext uri="{BB962C8B-B14F-4D97-AF65-F5344CB8AC3E}">
        <p14:creationId xmlns:p14="http://schemas.microsoft.com/office/powerpoint/2010/main" val="3530421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440A548-C0D4-4418-940E-EDC2F1D9A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708B267-8CD2-4684-A57B-9F1070769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5854389" y="579863"/>
            <a:ext cx="5820937" cy="1677143"/>
          </a:xfrm>
        </p:spPr>
        <p:txBody>
          <a:bodyPr vert="horz" lIns="91440" tIns="45720" rIns="91440" bIns="45720" rtlCol="0" anchor="ctr">
            <a:noAutofit/>
          </a:bodyPr>
          <a:lstStyle/>
          <a:p>
            <a:pPr algn="l"/>
            <a:r>
              <a:rPr lang="en-US" sz="3200" dirty="0">
                <a:solidFill>
                  <a:schemeClr val="tx2"/>
                </a:solidFill>
                <a:latin typeface="Slack-Lato"/>
              </a:rPr>
              <a:t>How does making time for your passion affect your work- life balance score?</a:t>
            </a:r>
            <a:endParaRPr lang="en-US" sz="3200" kern="1200" dirty="0">
              <a:solidFill>
                <a:schemeClr val="tx2"/>
              </a:solidFill>
              <a:latin typeface="+mj-lt"/>
              <a:ea typeface="+mj-ea"/>
              <a:cs typeface="+mj-cs"/>
            </a:endParaRPr>
          </a:p>
        </p:txBody>
      </p:sp>
      <p:grpSp>
        <p:nvGrpSpPr>
          <p:cNvPr id="15" name="Group 14">
            <a:extLst>
              <a:ext uri="{FF2B5EF4-FFF2-40B4-BE49-F238E27FC236}">
                <a16:creationId xmlns:a16="http://schemas.microsoft.com/office/drawing/2014/main" id="{41E5AB36-9328-47E9-95AD-E38AC1C0E1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369"/>
            <a:ext cx="6091008" cy="6858000"/>
            <a:chOff x="305" y="-369"/>
            <a:chExt cx="6091008" cy="6858000"/>
          </a:xfrm>
        </p:grpSpPr>
        <p:sp>
          <p:nvSpPr>
            <p:cNvPr id="16" name="Freeform: Shape 15">
              <a:extLst>
                <a:ext uri="{FF2B5EF4-FFF2-40B4-BE49-F238E27FC236}">
                  <a16:creationId xmlns:a16="http://schemas.microsoft.com/office/drawing/2014/main" id="{4532450F-A219-4BF5-88FA-A47084237C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57007" cy="6858000"/>
            </a:xfrm>
            <a:custGeom>
              <a:avLst/>
              <a:gdLst>
                <a:gd name="connsiteX0" fmla="*/ 1423825 w 6057007"/>
                <a:gd name="connsiteY0" fmla="*/ 0 h 6858000"/>
                <a:gd name="connsiteX1" fmla="*/ 4262456 w 6057007"/>
                <a:gd name="connsiteY1" fmla="*/ 0 h 6858000"/>
                <a:gd name="connsiteX2" fmla="*/ 4371584 w 6057007"/>
                <a:gd name="connsiteY2" fmla="*/ 79625 h 6858000"/>
                <a:gd name="connsiteX3" fmla="*/ 5400299 w 6057007"/>
                <a:gd name="connsiteY3" fmla="*/ 1779691 h 6858000"/>
                <a:gd name="connsiteX4" fmla="*/ 5961759 w 6057007"/>
                <a:gd name="connsiteY4" fmla="*/ 4554903 h 6858000"/>
                <a:gd name="connsiteX5" fmla="*/ 4326541 w 6057007"/>
                <a:gd name="connsiteY5" fmla="*/ 6729688 h 6858000"/>
                <a:gd name="connsiteX6" fmla="*/ 4109121 w 6057007"/>
                <a:gd name="connsiteY6" fmla="*/ 6858000 h 6858000"/>
                <a:gd name="connsiteX7" fmla="*/ 1145358 w 6057007"/>
                <a:gd name="connsiteY7" fmla="*/ 6858000 h 6858000"/>
                <a:gd name="connsiteX8" fmla="*/ 1143587 w 6057007"/>
                <a:gd name="connsiteY8" fmla="*/ 6856705 h 6858000"/>
                <a:gd name="connsiteX9" fmla="*/ 162579 w 6057007"/>
                <a:gd name="connsiteY9" fmla="*/ 6240990 h 6858000"/>
                <a:gd name="connsiteX10" fmla="*/ 0 w 6057007"/>
                <a:gd name="connsiteY10" fmla="*/ 6125553 h 6858000"/>
                <a:gd name="connsiteX11" fmla="*/ 0 w 6057007"/>
                <a:gd name="connsiteY11" fmla="*/ 4670879 h 6858000"/>
                <a:gd name="connsiteX12" fmla="*/ 38388 w 6057007"/>
                <a:gd name="connsiteY12" fmla="*/ 4778792 h 6858000"/>
                <a:gd name="connsiteX13" fmla="*/ 155449 w 6057007"/>
                <a:gd name="connsiteY13" fmla="*/ 5029879 h 6858000"/>
                <a:gd name="connsiteX14" fmla="*/ 411802 w 6057007"/>
                <a:gd name="connsiteY14" fmla="*/ 5399531 h 6858000"/>
                <a:gd name="connsiteX15" fmla="*/ 806388 w 6057007"/>
                <a:gd name="connsiteY15" fmla="*/ 5659633 h 6858000"/>
                <a:gd name="connsiteX16" fmla="*/ 1801512 w 6057007"/>
                <a:gd name="connsiteY16" fmla="*/ 6314010 h 6858000"/>
                <a:gd name="connsiteX17" fmla="*/ 2653483 w 6057007"/>
                <a:gd name="connsiteY17" fmla="*/ 6529898 h 6858000"/>
                <a:gd name="connsiteX18" fmla="*/ 3666486 w 6057007"/>
                <a:gd name="connsiteY18" fmla="*/ 6190615 h 6858000"/>
                <a:gd name="connsiteX19" fmla="*/ 4658657 w 6057007"/>
                <a:gd name="connsiteY19" fmla="*/ 5428179 h 6858000"/>
                <a:gd name="connsiteX20" fmla="*/ 5222967 w 6057007"/>
                <a:gd name="connsiteY20" fmla="*/ 4356944 h 6858000"/>
                <a:gd name="connsiteX21" fmla="*/ 4724795 w 6057007"/>
                <a:gd name="connsiteY21" fmla="*/ 2210416 h 6858000"/>
                <a:gd name="connsiteX22" fmla="*/ 4473185 w 6057007"/>
                <a:gd name="connsiteY22" fmla="*/ 1691554 h 6858000"/>
                <a:gd name="connsiteX23" fmla="*/ 4046677 w 6057007"/>
                <a:gd name="connsiteY23" fmla="*/ 911781 h 6858000"/>
                <a:gd name="connsiteX24" fmla="*/ 3555564 w 6057007"/>
                <a:gd name="connsiteY24" fmla="*/ 585888 h 6858000"/>
                <a:gd name="connsiteX25" fmla="*/ 2405914 w 6057007"/>
                <a:gd name="connsiteY25" fmla="*/ 536282 h 6858000"/>
                <a:gd name="connsiteX26" fmla="*/ 1345719 w 6057007"/>
                <a:gd name="connsiteY26" fmla="*/ 957619 h 6858000"/>
                <a:gd name="connsiteX27" fmla="*/ 73341 w 6057007"/>
                <a:gd name="connsiteY27" fmla="*/ 2571698 h 6858000"/>
                <a:gd name="connsiteX28" fmla="*/ 0 w 6057007"/>
                <a:gd name="connsiteY28" fmla="*/ 2803810 h 6858000"/>
                <a:gd name="connsiteX29" fmla="*/ 0 w 6057007"/>
                <a:gd name="connsiteY29" fmla="*/ 1147591 h 6858000"/>
                <a:gd name="connsiteX30" fmla="*/ 142706 w 6057007"/>
                <a:gd name="connsiteY30" fmla="*/ 968763 h 6858000"/>
                <a:gd name="connsiteX31" fmla="*/ 971831 w 6057007"/>
                <a:gd name="connsiteY31" fmla="*/ 249890 h 6858000"/>
                <a:gd name="connsiteX32" fmla="*/ 1288677 w 6057007"/>
                <a:gd name="connsiteY32" fmla="*/ 6583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57007" h="6858000">
                  <a:moveTo>
                    <a:pt x="1423825" y="0"/>
                  </a:moveTo>
                  <a:lnTo>
                    <a:pt x="4262456" y="0"/>
                  </a:lnTo>
                  <a:lnTo>
                    <a:pt x="4371584" y="79625"/>
                  </a:lnTo>
                  <a:cubicBezTo>
                    <a:pt x="4860533" y="476670"/>
                    <a:pt x="5063885" y="1132812"/>
                    <a:pt x="5400299" y="1779691"/>
                  </a:cubicBezTo>
                  <a:cubicBezTo>
                    <a:pt x="5848849" y="2642194"/>
                    <a:pt x="6244956" y="3497996"/>
                    <a:pt x="5961759" y="4554903"/>
                  </a:cubicBezTo>
                  <a:cubicBezTo>
                    <a:pt x="5691575" y="5563242"/>
                    <a:pt x="5092427" y="6238887"/>
                    <a:pt x="4326541" y="6729688"/>
                  </a:cubicBezTo>
                  <a:lnTo>
                    <a:pt x="4109121" y="6858000"/>
                  </a:lnTo>
                  <a:lnTo>
                    <a:pt x="1145358" y="6858000"/>
                  </a:lnTo>
                  <a:lnTo>
                    <a:pt x="1143587" y="6856705"/>
                  </a:lnTo>
                  <a:cubicBezTo>
                    <a:pt x="699546" y="6541440"/>
                    <a:pt x="399287" y="6392433"/>
                    <a:pt x="162579" y="6240990"/>
                  </a:cubicBezTo>
                  <a:lnTo>
                    <a:pt x="0" y="6125553"/>
                  </a:lnTo>
                  <a:lnTo>
                    <a:pt x="0" y="4670879"/>
                  </a:lnTo>
                  <a:lnTo>
                    <a:pt x="38388" y="4778792"/>
                  </a:lnTo>
                  <a:cubicBezTo>
                    <a:pt x="72793" y="4862402"/>
                    <a:pt x="111802" y="4945953"/>
                    <a:pt x="155449" y="5029879"/>
                  </a:cubicBezTo>
                  <a:cubicBezTo>
                    <a:pt x="273464" y="5256810"/>
                    <a:pt x="351295" y="5344113"/>
                    <a:pt x="411802" y="5399531"/>
                  </a:cubicBezTo>
                  <a:cubicBezTo>
                    <a:pt x="500065" y="5480405"/>
                    <a:pt x="628514" y="5555615"/>
                    <a:pt x="806388" y="5659633"/>
                  </a:cubicBezTo>
                  <a:cubicBezTo>
                    <a:pt x="1044358" y="5798926"/>
                    <a:pt x="1370396" y="5989780"/>
                    <a:pt x="1801512" y="6314010"/>
                  </a:cubicBezTo>
                  <a:cubicBezTo>
                    <a:pt x="2037213" y="6491324"/>
                    <a:pt x="2315885" y="6561958"/>
                    <a:pt x="2653483" y="6529898"/>
                  </a:cubicBezTo>
                  <a:cubicBezTo>
                    <a:pt x="2962383" y="6500529"/>
                    <a:pt x="3312661" y="6383221"/>
                    <a:pt x="3666486" y="6190615"/>
                  </a:cubicBezTo>
                  <a:cubicBezTo>
                    <a:pt x="4083218" y="5963697"/>
                    <a:pt x="4407642" y="5714350"/>
                    <a:pt x="4658657" y="5428179"/>
                  </a:cubicBezTo>
                  <a:cubicBezTo>
                    <a:pt x="4927319" y="5121947"/>
                    <a:pt x="5111907" y="4771422"/>
                    <a:pt x="5222967" y="4356944"/>
                  </a:cubicBezTo>
                  <a:cubicBezTo>
                    <a:pt x="5418167" y="3628447"/>
                    <a:pt x="5139747" y="3007703"/>
                    <a:pt x="4724795" y="2210416"/>
                  </a:cubicBezTo>
                  <a:cubicBezTo>
                    <a:pt x="4631776" y="2031551"/>
                    <a:pt x="4551122" y="1858737"/>
                    <a:pt x="4473185" y="1691554"/>
                  </a:cubicBezTo>
                  <a:cubicBezTo>
                    <a:pt x="4326842" y="1377756"/>
                    <a:pt x="4200559" y="1106810"/>
                    <a:pt x="4046677" y="911781"/>
                  </a:cubicBezTo>
                  <a:cubicBezTo>
                    <a:pt x="3910561" y="739097"/>
                    <a:pt x="3763658" y="641647"/>
                    <a:pt x="3555564" y="585888"/>
                  </a:cubicBezTo>
                  <a:cubicBezTo>
                    <a:pt x="3178534" y="484863"/>
                    <a:pt x="2791842" y="468166"/>
                    <a:pt x="2405914" y="536282"/>
                  </a:cubicBezTo>
                  <a:cubicBezTo>
                    <a:pt x="2032757" y="602054"/>
                    <a:pt x="1676044" y="743871"/>
                    <a:pt x="1345719" y="957619"/>
                  </a:cubicBezTo>
                  <a:cubicBezTo>
                    <a:pt x="762775" y="1334788"/>
                    <a:pt x="318714" y="1900690"/>
                    <a:pt x="73341" y="2571698"/>
                  </a:cubicBezTo>
                  <a:lnTo>
                    <a:pt x="0" y="2803810"/>
                  </a:lnTo>
                  <a:lnTo>
                    <a:pt x="0" y="1147591"/>
                  </a:lnTo>
                  <a:lnTo>
                    <a:pt x="142706" y="968763"/>
                  </a:lnTo>
                  <a:cubicBezTo>
                    <a:pt x="388539" y="688063"/>
                    <a:pt x="668237" y="446316"/>
                    <a:pt x="971831" y="249890"/>
                  </a:cubicBezTo>
                  <a:cubicBezTo>
                    <a:pt x="1074829" y="183240"/>
                    <a:pt x="1180574" y="121805"/>
                    <a:pt x="1288677" y="6583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035AC662-4000-411A-9E33-6A4B6C0FCB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91008" cy="6858000"/>
            </a:xfrm>
            <a:custGeom>
              <a:avLst/>
              <a:gdLst>
                <a:gd name="connsiteX0" fmla="*/ 0 w 6091008"/>
                <a:gd name="connsiteY0" fmla="*/ 5476844 h 6858000"/>
                <a:gd name="connsiteX1" fmla="*/ 15220 w 6091008"/>
                <a:gd name="connsiteY1" fmla="*/ 5501668 h 6858000"/>
                <a:gd name="connsiteX2" fmla="*/ 198940 w 6091008"/>
                <a:gd name="connsiteY2" fmla="*/ 5717964 h 6858000"/>
                <a:gd name="connsiteX3" fmla="*/ 251499 w 6091008"/>
                <a:gd name="connsiteY3" fmla="*/ 5763842 h 6858000"/>
                <a:gd name="connsiteX4" fmla="*/ 308460 w 6091008"/>
                <a:gd name="connsiteY4" fmla="*/ 5806337 h 6858000"/>
                <a:gd name="connsiteX5" fmla="*/ 368305 w 6091008"/>
                <a:gd name="connsiteY5" fmla="*/ 5847248 h 6858000"/>
                <a:gd name="connsiteX6" fmla="*/ 430451 w 6091008"/>
                <a:gd name="connsiteY6" fmla="*/ 5887305 h 6858000"/>
                <a:gd name="connsiteX7" fmla="*/ 975811 w 6091008"/>
                <a:gd name="connsiteY7" fmla="*/ 6205653 h 6858000"/>
                <a:gd name="connsiteX8" fmla="*/ 1510250 w 6091008"/>
                <a:gd name="connsiteY8" fmla="*/ 6575390 h 6858000"/>
                <a:gd name="connsiteX9" fmla="*/ 2002437 w 6091008"/>
                <a:gd name="connsiteY9" fmla="*/ 6825029 h 6858000"/>
                <a:gd name="connsiteX10" fmla="*/ 2137670 w 6091008"/>
                <a:gd name="connsiteY10" fmla="*/ 6856874 h 6858000"/>
                <a:gd name="connsiteX11" fmla="*/ 2145778 w 6091008"/>
                <a:gd name="connsiteY11" fmla="*/ 6858000 h 6858000"/>
                <a:gd name="connsiteX12" fmla="*/ 1098858 w 6091008"/>
                <a:gd name="connsiteY12" fmla="*/ 6858000 h 6858000"/>
                <a:gd name="connsiteX13" fmla="*/ 1004166 w 6091008"/>
                <a:gd name="connsiteY13" fmla="*/ 6786858 h 6858000"/>
                <a:gd name="connsiteX14" fmla="*/ 751974 w 6091008"/>
                <a:gd name="connsiteY14" fmla="*/ 6608169 h 6858000"/>
                <a:gd name="connsiteX15" fmla="*/ 623305 w 6091008"/>
                <a:gd name="connsiteY15" fmla="*/ 6522172 h 6858000"/>
                <a:gd name="connsiteX16" fmla="*/ 492346 w 6091008"/>
                <a:gd name="connsiteY16" fmla="*/ 6437477 h 6858000"/>
                <a:gd name="connsiteX17" fmla="*/ 358536 w 6091008"/>
                <a:gd name="connsiteY17" fmla="*/ 6352312 h 6858000"/>
                <a:gd name="connsiteX18" fmla="*/ 290710 w 6091008"/>
                <a:gd name="connsiteY18" fmla="*/ 6308820 h 6858000"/>
                <a:gd name="connsiteX19" fmla="*/ 221792 w 6091008"/>
                <a:gd name="connsiteY19" fmla="*/ 6263122 h 6858000"/>
                <a:gd name="connsiteX20" fmla="*/ 152460 w 6091008"/>
                <a:gd name="connsiteY20" fmla="*/ 6215106 h 6858000"/>
                <a:gd name="connsiteX21" fmla="*/ 83055 w 6091008"/>
                <a:gd name="connsiteY21" fmla="*/ 6163978 h 6858000"/>
                <a:gd name="connsiteX22" fmla="*/ 14161 w 6091008"/>
                <a:gd name="connsiteY22" fmla="*/ 6109014 h 6858000"/>
                <a:gd name="connsiteX23" fmla="*/ 0 w 6091008"/>
                <a:gd name="connsiteY23" fmla="*/ 6096195 h 6858000"/>
                <a:gd name="connsiteX24" fmla="*/ 3707444 w 6091008"/>
                <a:gd name="connsiteY24" fmla="*/ 0 h 6858000"/>
                <a:gd name="connsiteX25" fmla="*/ 4265528 w 6091008"/>
                <a:gd name="connsiteY25" fmla="*/ 0 h 6858000"/>
                <a:gd name="connsiteX26" fmla="*/ 4291472 w 6091008"/>
                <a:gd name="connsiteY26" fmla="*/ 15596 h 6858000"/>
                <a:gd name="connsiteX27" fmla="*/ 4431124 w 6091008"/>
                <a:gd name="connsiteY27" fmla="*/ 119052 h 6858000"/>
                <a:gd name="connsiteX28" fmla="*/ 4899570 w 6091008"/>
                <a:gd name="connsiteY28" fmla="*/ 643769 h 6858000"/>
                <a:gd name="connsiteX29" fmla="*/ 5247925 w 6091008"/>
                <a:gd name="connsiteY29" fmla="*/ 1232134 h 6858000"/>
                <a:gd name="connsiteX30" fmla="*/ 5401234 w 6091008"/>
                <a:gd name="connsiteY30" fmla="*/ 1518442 h 6858000"/>
                <a:gd name="connsiteX31" fmla="*/ 5480921 w 6091008"/>
                <a:gd name="connsiteY31" fmla="*/ 1662114 h 6858000"/>
                <a:gd name="connsiteX32" fmla="*/ 5561804 w 6091008"/>
                <a:gd name="connsiteY32" fmla="*/ 1812436 h 6858000"/>
                <a:gd name="connsiteX33" fmla="*/ 5855037 w 6091008"/>
                <a:gd name="connsiteY33" fmla="*/ 2457716 h 6858000"/>
                <a:gd name="connsiteX34" fmla="*/ 6052254 w 6091008"/>
                <a:gd name="connsiteY34" fmla="*/ 3193699 h 6858000"/>
                <a:gd name="connsiteX35" fmla="*/ 6073151 w 6091008"/>
                <a:gd name="connsiteY35" fmla="*/ 4004612 h 6858000"/>
                <a:gd name="connsiteX36" fmla="*/ 6067309 w 6091008"/>
                <a:gd name="connsiteY36" fmla="*/ 4055890 h 6858000"/>
                <a:gd name="connsiteX37" fmla="*/ 6059979 w 6091008"/>
                <a:gd name="connsiteY37" fmla="*/ 4106917 h 6858000"/>
                <a:gd name="connsiteX38" fmla="*/ 6052371 w 6091008"/>
                <a:gd name="connsiteY38" fmla="*/ 4158016 h 6858000"/>
                <a:gd name="connsiteX39" fmla="*/ 6043434 w 6091008"/>
                <a:gd name="connsiteY39" fmla="*/ 4208759 h 6858000"/>
                <a:gd name="connsiteX40" fmla="*/ 6023229 w 6091008"/>
                <a:gd name="connsiteY40" fmla="*/ 4309769 h 6858000"/>
                <a:gd name="connsiteX41" fmla="*/ 5999922 w 6091008"/>
                <a:gd name="connsiteY41" fmla="*/ 4409799 h 6858000"/>
                <a:gd name="connsiteX42" fmla="*/ 5987157 w 6091008"/>
                <a:gd name="connsiteY42" fmla="*/ 4459369 h 6858000"/>
                <a:gd name="connsiteX43" fmla="*/ 5973731 w 6091008"/>
                <a:gd name="connsiteY43" fmla="*/ 4508027 h 6858000"/>
                <a:gd name="connsiteX44" fmla="*/ 5944653 w 6091008"/>
                <a:gd name="connsiteY44" fmla="*/ 4602538 h 6858000"/>
                <a:gd name="connsiteX45" fmla="*/ 5915334 w 6091008"/>
                <a:gd name="connsiteY45" fmla="*/ 4696982 h 6858000"/>
                <a:gd name="connsiteX46" fmla="*/ 5881786 w 6091008"/>
                <a:gd name="connsiteY46" fmla="*/ 4790295 h 6858000"/>
                <a:gd name="connsiteX47" fmla="*/ 5539609 w 6091008"/>
                <a:gd name="connsiteY47" fmla="*/ 5504511 h 6858000"/>
                <a:gd name="connsiteX48" fmla="*/ 5432400 w 6091008"/>
                <a:gd name="connsiteY48" fmla="*/ 5669348 h 6858000"/>
                <a:gd name="connsiteX49" fmla="*/ 5404330 w 6091008"/>
                <a:gd name="connsiteY49" fmla="*/ 5709372 h 6858000"/>
                <a:gd name="connsiteX50" fmla="*/ 5375525 w 6091008"/>
                <a:gd name="connsiteY50" fmla="*/ 5748757 h 6858000"/>
                <a:gd name="connsiteX51" fmla="*/ 5317831 w 6091008"/>
                <a:gd name="connsiteY51" fmla="*/ 5827355 h 6858000"/>
                <a:gd name="connsiteX52" fmla="*/ 5288208 w 6091008"/>
                <a:gd name="connsiteY52" fmla="*/ 5865932 h 6858000"/>
                <a:gd name="connsiteX53" fmla="*/ 5273251 w 6091008"/>
                <a:gd name="connsiteY53" fmla="*/ 5885035 h 6858000"/>
                <a:gd name="connsiteX54" fmla="*/ 5256656 w 6091008"/>
                <a:gd name="connsiteY54" fmla="*/ 5902520 h 6858000"/>
                <a:gd name="connsiteX55" fmla="*/ 5189858 w 6091008"/>
                <a:gd name="connsiteY55" fmla="*/ 5971616 h 6858000"/>
                <a:gd name="connsiteX56" fmla="*/ 5156287 w 6091008"/>
                <a:gd name="connsiteY56" fmla="*/ 6005600 h 6858000"/>
                <a:gd name="connsiteX57" fmla="*/ 5121598 w 6091008"/>
                <a:gd name="connsiteY57" fmla="*/ 6037962 h 6858000"/>
                <a:gd name="connsiteX58" fmla="*/ 5051798 w 6091008"/>
                <a:gd name="connsiteY58" fmla="*/ 6101838 h 6858000"/>
                <a:gd name="connsiteX59" fmla="*/ 4463594 w 6091008"/>
                <a:gd name="connsiteY59" fmla="*/ 6532280 h 6858000"/>
                <a:gd name="connsiteX60" fmla="*/ 4388637 w 6091008"/>
                <a:gd name="connsiteY60" fmla="*/ 6579169 h 6858000"/>
                <a:gd name="connsiteX61" fmla="*/ 4312856 w 6091008"/>
                <a:gd name="connsiteY61" fmla="*/ 6623337 h 6858000"/>
                <a:gd name="connsiteX62" fmla="*/ 4237558 w 6091008"/>
                <a:gd name="connsiteY62" fmla="*/ 6667632 h 6858000"/>
                <a:gd name="connsiteX63" fmla="*/ 4161774 w 6091008"/>
                <a:gd name="connsiteY63" fmla="*/ 6709883 h 6858000"/>
                <a:gd name="connsiteX64" fmla="*/ 4010448 w 6091008"/>
                <a:gd name="connsiteY64" fmla="*/ 6792981 h 6858000"/>
                <a:gd name="connsiteX65" fmla="*/ 3935163 w 6091008"/>
                <a:gd name="connsiteY65" fmla="*/ 6834338 h 6858000"/>
                <a:gd name="connsiteX66" fmla="*/ 3892887 w 6091008"/>
                <a:gd name="connsiteY66" fmla="*/ 6858000 h 6858000"/>
                <a:gd name="connsiteX67" fmla="*/ 2743942 w 6091008"/>
                <a:gd name="connsiteY67" fmla="*/ 6858000 h 6858000"/>
                <a:gd name="connsiteX68" fmla="*/ 2852577 w 6091008"/>
                <a:gd name="connsiteY68" fmla="*/ 6838910 h 6858000"/>
                <a:gd name="connsiteX69" fmla="*/ 3143255 w 6091008"/>
                <a:gd name="connsiteY69" fmla="*/ 6759775 h 6858000"/>
                <a:gd name="connsiteX70" fmla="*/ 3430899 w 6091008"/>
                <a:gd name="connsiteY70" fmla="*/ 6650056 h 6858000"/>
                <a:gd name="connsiteX71" fmla="*/ 3713289 w 6091008"/>
                <a:gd name="connsiteY71" fmla="*/ 6514054 h 6858000"/>
                <a:gd name="connsiteX72" fmla="*/ 3981228 w 6091008"/>
                <a:gd name="connsiteY72" fmla="*/ 6334878 h 6858000"/>
                <a:gd name="connsiteX73" fmla="*/ 4107885 w 6091008"/>
                <a:gd name="connsiteY73" fmla="*/ 6233689 h 6858000"/>
                <a:gd name="connsiteX74" fmla="*/ 4169795 w 6091008"/>
                <a:gd name="connsiteY74" fmla="*/ 6181389 h 6858000"/>
                <a:gd name="connsiteX75" fmla="*/ 4229189 w 6091008"/>
                <a:gd name="connsiteY75" fmla="*/ 6125914 h 6858000"/>
                <a:gd name="connsiteX76" fmla="*/ 4652064 w 6091008"/>
                <a:gd name="connsiteY76" fmla="*/ 5641457 h 6858000"/>
                <a:gd name="connsiteX77" fmla="*/ 4697555 w 6091008"/>
                <a:gd name="connsiteY77" fmla="*/ 5576516 h 6858000"/>
                <a:gd name="connsiteX78" fmla="*/ 4720492 w 6091008"/>
                <a:gd name="connsiteY78" fmla="*/ 5544537 h 6858000"/>
                <a:gd name="connsiteX79" fmla="*/ 4741922 w 6091008"/>
                <a:gd name="connsiteY79" fmla="*/ 5511420 h 6858000"/>
                <a:gd name="connsiteX80" fmla="*/ 4784179 w 6091008"/>
                <a:gd name="connsiteY80" fmla="*/ 5445022 h 6858000"/>
                <a:gd name="connsiteX81" fmla="*/ 4794796 w 6091008"/>
                <a:gd name="connsiteY81" fmla="*/ 5428584 h 6858000"/>
                <a:gd name="connsiteX82" fmla="*/ 4807173 w 6091008"/>
                <a:gd name="connsiteY82" fmla="*/ 5413795 h 6858000"/>
                <a:gd name="connsiteX83" fmla="*/ 4830010 w 6091008"/>
                <a:gd name="connsiteY83" fmla="*/ 5382674 h 6858000"/>
                <a:gd name="connsiteX84" fmla="*/ 4874298 w 6091008"/>
                <a:gd name="connsiteY84" fmla="*/ 5319323 h 6858000"/>
                <a:gd name="connsiteX85" fmla="*/ 4896484 w 6091008"/>
                <a:gd name="connsiteY85" fmla="*/ 5287734 h 6858000"/>
                <a:gd name="connsiteX86" fmla="*/ 4918019 w 6091008"/>
                <a:gd name="connsiteY86" fmla="*/ 5255673 h 6858000"/>
                <a:gd name="connsiteX87" fmla="*/ 4999238 w 6091008"/>
                <a:gd name="connsiteY87" fmla="*/ 5124058 h 6858000"/>
                <a:gd name="connsiteX88" fmla="*/ 5251271 w 6091008"/>
                <a:gd name="connsiteY88" fmla="*/ 4554965 h 6858000"/>
                <a:gd name="connsiteX89" fmla="*/ 5276136 w 6091008"/>
                <a:gd name="connsiteY89" fmla="*/ 4480521 h 6858000"/>
                <a:gd name="connsiteX90" fmla="*/ 5297442 w 6091008"/>
                <a:gd name="connsiteY90" fmla="*/ 4404389 h 6858000"/>
                <a:gd name="connsiteX91" fmla="*/ 5318953 w 6091008"/>
                <a:gd name="connsiteY91" fmla="*/ 4328458 h 6858000"/>
                <a:gd name="connsiteX92" fmla="*/ 5328684 w 6091008"/>
                <a:gd name="connsiteY92" fmla="*/ 4291175 h 6858000"/>
                <a:gd name="connsiteX93" fmla="*/ 5337470 w 6091008"/>
                <a:gd name="connsiteY93" fmla="*/ 4254522 h 6858000"/>
                <a:gd name="connsiteX94" fmla="*/ 5353277 w 6091008"/>
                <a:gd name="connsiteY94" fmla="*/ 4181038 h 6858000"/>
                <a:gd name="connsiteX95" fmla="*/ 5366762 w 6091008"/>
                <a:gd name="connsiteY95" fmla="*/ 4107520 h 6858000"/>
                <a:gd name="connsiteX96" fmla="*/ 5373105 w 6091008"/>
                <a:gd name="connsiteY96" fmla="*/ 4070802 h 6858000"/>
                <a:gd name="connsiteX97" fmla="*/ 5378288 w 6091008"/>
                <a:gd name="connsiteY97" fmla="*/ 4034066 h 6858000"/>
                <a:gd name="connsiteX98" fmla="*/ 5383471 w 6091008"/>
                <a:gd name="connsiteY98" fmla="*/ 3997331 h 6858000"/>
                <a:gd name="connsiteX99" fmla="*/ 5387373 w 6091008"/>
                <a:gd name="connsiteY99" fmla="*/ 3960547 h 6858000"/>
                <a:gd name="connsiteX100" fmla="*/ 5375699 w 6091008"/>
                <a:gd name="connsiteY100" fmla="*/ 3369810 h 6858000"/>
                <a:gd name="connsiteX101" fmla="*/ 5225695 w 6091008"/>
                <a:gd name="connsiteY101" fmla="*/ 2777923 h 6858000"/>
                <a:gd name="connsiteX102" fmla="*/ 4989893 w 6091008"/>
                <a:gd name="connsiteY102" fmla="*/ 2181595 h 6858000"/>
                <a:gd name="connsiteX103" fmla="*/ 4856777 w 6091008"/>
                <a:gd name="connsiteY103" fmla="*/ 1872581 h 6858000"/>
                <a:gd name="connsiteX104" fmla="*/ 4729367 w 6091008"/>
                <a:gd name="connsiteY104" fmla="*/ 1547581 h 6858000"/>
                <a:gd name="connsiteX105" fmla="*/ 4510575 w 6091008"/>
                <a:gd name="connsiteY105" fmla="*/ 917244 h 6858000"/>
                <a:gd name="connsiteX106" fmla="*/ 4387446 w 6091008"/>
                <a:gd name="connsiteY106" fmla="*/ 626512 h 6858000"/>
                <a:gd name="connsiteX107" fmla="*/ 4227716 w 6091008"/>
                <a:gd name="connsiteY107" fmla="*/ 368510 h 6858000"/>
                <a:gd name="connsiteX108" fmla="*/ 4017774 w 6091008"/>
                <a:gd name="connsiteY108" fmla="*/ 161674 h 6858000"/>
                <a:gd name="connsiteX109" fmla="*/ 3761542 w 6091008"/>
                <a:gd name="connsiteY109" fmla="*/ 19860 h 6858000"/>
                <a:gd name="connsiteX110" fmla="*/ 3727185 w 6091008"/>
                <a:gd name="connsiteY110" fmla="*/ 6533 h 6858000"/>
                <a:gd name="connsiteX111" fmla="*/ 1325680 w 6091008"/>
                <a:gd name="connsiteY111" fmla="*/ 0 h 6858000"/>
                <a:gd name="connsiteX112" fmla="*/ 2347354 w 6091008"/>
                <a:gd name="connsiteY112" fmla="*/ 0 h 6858000"/>
                <a:gd name="connsiteX113" fmla="*/ 2262734 w 6091008"/>
                <a:gd name="connsiteY113" fmla="*/ 20581 h 6858000"/>
                <a:gd name="connsiteX114" fmla="*/ 1969830 w 6091008"/>
                <a:gd name="connsiteY114" fmla="*/ 118108 h 6858000"/>
                <a:gd name="connsiteX115" fmla="*/ 1897367 w 6091008"/>
                <a:gd name="connsiteY115" fmla="*/ 145059 h 6858000"/>
                <a:gd name="connsiteX116" fmla="*/ 1825860 w 6091008"/>
                <a:gd name="connsiteY116" fmla="*/ 175210 h 6858000"/>
                <a:gd name="connsiteX117" fmla="*/ 1754258 w 6091008"/>
                <a:gd name="connsiteY117" fmla="*/ 204746 h 6858000"/>
                <a:gd name="connsiteX118" fmla="*/ 1683442 w 6091008"/>
                <a:gd name="connsiteY118" fmla="*/ 237143 h 6858000"/>
                <a:gd name="connsiteX119" fmla="*/ 1612330 w 6091008"/>
                <a:gd name="connsiteY119" fmla="*/ 268724 h 6858000"/>
                <a:gd name="connsiteX120" fmla="*/ 1542244 w 6091008"/>
                <a:gd name="connsiteY120" fmla="*/ 303229 h 6858000"/>
                <a:gd name="connsiteX121" fmla="*/ 1471990 w 6091008"/>
                <a:gd name="connsiteY121" fmla="*/ 337395 h 6858000"/>
                <a:gd name="connsiteX122" fmla="*/ 1402813 w 6091008"/>
                <a:gd name="connsiteY122" fmla="*/ 374794 h 6858000"/>
                <a:gd name="connsiteX123" fmla="*/ 1333886 w 6091008"/>
                <a:gd name="connsiteY123" fmla="*/ 412702 h 6858000"/>
                <a:gd name="connsiteX124" fmla="*/ 1266278 w 6091008"/>
                <a:gd name="connsiteY124" fmla="*/ 453907 h 6858000"/>
                <a:gd name="connsiteX125" fmla="*/ 1199136 w 6091008"/>
                <a:gd name="connsiteY125" fmla="*/ 496266 h 6858000"/>
                <a:gd name="connsiteX126" fmla="*/ 1182302 w 6091008"/>
                <a:gd name="connsiteY126" fmla="*/ 506917 h 6858000"/>
                <a:gd name="connsiteX127" fmla="*/ 1166009 w 6091008"/>
                <a:gd name="connsiteY127" fmla="*/ 518449 h 6858000"/>
                <a:gd name="connsiteX128" fmla="*/ 1133302 w 6091008"/>
                <a:gd name="connsiteY128" fmla="*/ 541479 h 6858000"/>
                <a:gd name="connsiteX129" fmla="*/ 1067923 w 6091008"/>
                <a:gd name="connsiteY129" fmla="*/ 587403 h 6858000"/>
                <a:gd name="connsiteX130" fmla="*/ 1051509 w 6091008"/>
                <a:gd name="connsiteY130" fmla="*/ 598902 h 6858000"/>
                <a:gd name="connsiteX131" fmla="*/ 1035673 w 6091008"/>
                <a:gd name="connsiteY131" fmla="*/ 611145 h 6858000"/>
                <a:gd name="connsiteX132" fmla="*/ 1003878 w 6091008"/>
                <a:gd name="connsiteY132" fmla="*/ 635598 h 6858000"/>
                <a:gd name="connsiteX133" fmla="*/ 877673 w 6091008"/>
                <a:gd name="connsiteY133" fmla="*/ 735582 h 6858000"/>
                <a:gd name="connsiteX134" fmla="*/ 417533 w 6091008"/>
                <a:gd name="connsiteY134" fmla="*/ 1198720 h 6858000"/>
                <a:gd name="connsiteX135" fmla="*/ 54935 w 6091008"/>
                <a:gd name="connsiteY135" fmla="*/ 1756293 h 6858000"/>
                <a:gd name="connsiteX136" fmla="*/ 17844 w 6091008"/>
                <a:gd name="connsiteY136" fmla="*/ 1831433 h 6858000"/>
                <a:gd name="connsiteX137" fmla="*/ 0 w 6091008"/>
                <a:gd name="connsiteY137" fmla="*/ 1869131 h 6858000"/>
                <a:gd name="connsiteX138" fmla="*/ 0 w 6091008"/>
                <a:gd name="connsiteY138" fmla="*/ 1198550 h 6858000"/>
                <a:gd name="connsiteX139" fmla="*/ 185957 w 6091008"/>
                <a:gd name="connsiteY139" fmla="*/ 961506 h 6858000"/>
                <a:gd name="connsiteX140" fmla="*/ 689746 w 6091008"/>
                <a:gd name="connsiteY140" fmla="*/ 447064 h 6858000"/>
                <a:gd name="connsiteX141" fmla="*/ 827126 w 6091008"/>
                <a:gd name="connsiteY141" fmla="*/ 333881 h 6858000"/>
                <a:gd name="connsiteX142" fmla="*/ 968997 w 6091008"/>
                <a:gd name="connsiteY142" fmla="*/ 228085 h 6858000"/>
                <a:gd name="connsiteX143" fmla="*/ 1004883 w 6091008"/>
                <a:gd name="connsiteY143" fmla="*/ 202373 h 6858000"/>
                <a:gd name="connsiteX144" fmla="*/ 1022826 w 6091008"/>
                <a:gd name="connsiteY144" fmla="*/ 189517 h 6858000"/>
                <a:gd name="connsiteX145" fmla="*/ 1041187 w 6091008"/>
                <a:gd name="connsiteY145" fmla="*/ 177509 h 6858000"/>
                <a:gd name="connsiteX146" fmla="*/ 1114760 w 6091008"/>
                <a:gd name="connsiteY146" fmla="*/ 129512 h 6858000"/>
                <a:gd name="connsiteX147" fmla="*/ 1188498 w 6091008"/>
                <a:gd name="connsiteY147" fmla="*/ 81854 h 6858000"/>
                <a:gd name="connsiteX148" fmla="*/ 1263461 w 6091008"/>
                <a:gd name="connsiteY148" fmla="*/ 368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91008" h="6858000">
                  <a:moveTo>
                    <a:pt x="0" y="5476844"/>
                  </a:moveTo>
                  <a:lnTo>
                    <a:pt x="15220" y="5501668"/>
                  </a:lnTo>
                  <a:cubicBezTo>
                    <a:pt x="69097" y="5585141"/>
                    <a:pt x="130925" y="5654403"/>
                    <a:pt x="198940" y="5717964"/>
                  </a:cubicBezTo>
                  <a:lnTo>
                    <a:pt x="251499" y="5763842"/>
                  </a:lnTo>
                  <a:lnTo>
                    <a:pt x="308460" y="5806337"/>
                  </a:lnTo>
                  <a:cubicBezTo>
                    <a:pt x="326685" y="5820934"/>
                    <a:pt x="348384" y="5833667"/>
                    <a:pt x="368305" y="5847248"/>
                  </a:cubicBezTo>
                  <a:cubicBezTo>
                    <a:pt x="388782" y="5860683"/>
                    <a:pt x="408424" y="5874336"/>
                    <a:pt x="430451" y="5887305"/>
                  </a:cubicBezTo>
                  <a:cubicBezTo>
                    <a:pt x="601703" y="5991186"/>
                    <a:pt x="792871" y="6091279"/>
                    <a:pt x="975811" y="6205653"/>
                  </a:cubicBezTo>
                  <a:cubicBezTo>
                    <a:pt x="1159565" y="6318920"/>
                    <a:pt x="1337666" y="6443625"/>
                    <a:pt x="1510250" y="6575390"/>
                  </a:cubicBezTo>
                  <a:cubicBezTo>
                    <a:pt x="1658997" y="6690317"/>
                    <a:pt x="1824862" y="6774210"/>
                    <a:pt x="2002437" y="6825029"/>
                  </a:cubicBezTo>
                  <a:cubicBezTo>
                    <a:pt x="2046812" y="6837803"/>
                    <a:pt x="2091936" y="6848385"/>
                    <a:pt x="2137670" y="6856874"/>
                  </a:cubicBezTo>
                  <a:lnTo>
                    <a:pt x="2145778" y="6858000"/>
                  </a:lnTo>
                  <a:lnTo>
                    <a:pt x="1098858" y="6858000"/>
                  </a:lnTo>
                  <a:lnTo>
                    <a:pt x="1004166" y="6786858"/>
                  </a:lnTo>
                  <a:cubicBezTo>
                    <a:pt x="920997" y="6725805"/>
                    <a:pt x="837118" y="6666016"/>
                    <a:pt x="751974" y="6608169"/>
                  </a:cubicBezTo>
                  <a:lnTo>
                    <a:pt x="623305" y="6522172"/>
                  </a:lnTo>
                  <a:lnTo>
                    <a:pt x="492346" y="6437477"/>
                  </a:lnTo>
                  <a:lnTo>
                    <a:pt x="358536" y="6352312"/>
                  </a:lnTo>
                  <a:lnTo>
                    <a:pt x="290710" y="6308820"/>
                  </a:lnTo>
                  <a:lnTo>
                    <a:pt x="221792" y="6263122"/>
                  </a:lnTo>
                  <a:cubicBezTo>
                    <a:pt x="198889" y="6248595"/>
                    <a:pt x="175526" y="6231442"/>
                    <a:pt x="152460" y="6215106"/>
                  </a:cubicBezTo>
                  <a:cubicBezTo>
                    <a:pt x="129301" y="6198154"/>
                    <a:pt x="105988" y="6183223"/>
                    <a:pt x="83055" y="6163978"/>
                  </a:cubicBezTo>
                  <a:lnTo>
                    <a:pt x="14161" y="6109014"/>
                  </a:lnTo>
                  <a:lnTo>
                    <a:pt x="0" y="6096195"/>
                  </a:lnTo>
                  <a:close/>
                  <a:moveTo>
                    <a:pt x="3707444" y="0"/>
                  </a:moveTo>
                  <a:lnTo>
                    <a:pt x="4265528" y="0"/>
                  </a:lnTo>
                  <a:lnTo>
                    <a:pt x="4291472" y="15596"/>
                  </a:lnTo>
                  <a:cubicBezTo>
                    <a:pt x="4339292" y="47637"/>
                    <a:pt x="4385917" y="82210"/>
                    <a:pt x="4431124" y="119052"/>
                  </a:cubicBezTo>
                  <a:cubicBezTo>
                    <a:pt x="4612085" y="266897"/>
                    <a:pt x="4766658" y="451392"/>
                    <a:pt x="4899570" y="643769"/>
                  </a:cubicBezTo>
                  <a:cubicBezTo>
                    <a:pt x="5032421" y="836866"/>
                    <a:pt x="5144168" y="1037706"/>
                    <a:pt x="5247925" y="1232134"/>
                  </a:cubicBezTo>
                  <a:cubicBezTo>
                    <a:pt x="5299886" y="1329516"/>
                    <a:pt x="5349860" y="1425631"/>
                    <a:pt x="5401234" y="1518442"/>
                  </a:cubicBezTo>
                  <a:lnTo>
                    <a:pt x="5480921" y="1662114"/>
                  </a:lnTo>
                  <a:cubicBezTo>
                    <a:pt x="5508162" y="1711659"/>
                    <a:pt x="5535098" y="1761858"/>
                    <a:pt x="5561804" y="1812436"/>
                  </a:cubicBezTo>
                  <a:cubicBezTo>
                    <a:pt x="5668394" y="2015131"/>
                    <a:pt x="5769309" y="2228374"/>
                    <a:pt x="5855037" y="2457716"/>
                  </a:cubicBezTo>
                  <a:cubicBezTo>
                    <a:pt x="5940757" y="2686612"/>
                    <a:pt x="6011031" y="2932566"/>
                    <a:pt x="6052254" y="3193699"/>
                  </a:cubicBezTo>
                  <a:cubicBezTo>
                    <a:pt x="6093625" y="3454283"/>
                    <a:pt x="6103924" y="3730828"/>
                    <a:pt x="6073151" y="4004612"/>
                  </a:cubicBezTo>
                  <a:lnTo>
                    <a:pt x="6067309" y="4055890"/>
                  </a:lnTo>
                  <a:cubicBezTo>
                    <a:pt x="6065066" y="4072953"/>
                    <a:pt x="6062462" y="4089919"/>
                    <a:pt x="6059979" y="4106917"/>
                  </a:cubicBezTo>
                  <a:lnTo>
                    <a:pt x="6052371" y="4158016"/>
                  </a:lnTo>
                  <a:cubicBezTo>
                    <a:pt x="6049766" y="4174982"/>
                    <a:pt x="6046401" y="4191890"/>
                    <a:pt x="6043434" y="4208759"/>
                  </a:cubicBezTo>
                  <a:cubicBezTo>
                    <a:pt x="6037102" y="4242536"/>
                    <a:pt x="6031011" y="4276380"/>
                    <a:pt x="6023229" y="4309769"/>
                  </a:cubicBezTo>
                  <a:cubicBezTo>
                    <a:pt x="6015690" y="4343223"/>
                    <a:pt x="6008874" y="4376870"/>
                    <a:pt x="5999922" y="4409799"/>
                  </a:cubicBezTo>
                  <a:lnTo>
                    <a:pt x="5987157" y="4459369"/>
                  </a:lnTo>
                  <a:cubicBezTo>
                    <a:pt x="5982945" y="4476053"/>
                    <a:pt x="5978687" y="4492427"/>
                    <a:pt x="5973731" y="4508027"/>
                  </a:cubicBezTo>
                  <a:lnTo>
                    <a:pt x="5944653" y="4602538"/>
                  </a:lnTo>
                  <a:lnTo>
                    <a:pt x="5915334" y="4696982"/>
                  </a:lnTo>
                  <a:cubicBezTo>
                    <a:pt x="5905346" y="4728457"/>
                    <a:pt x="5892944" y="4759283"/>
                    <a:pt x="5881786" y="4790295"/>
                  </a:cubicBezTo>
                  <a:cubicBezTo>
                    <a:pt x="5791737" y="5038923"/>
                    <a:pt x="5677271" y="5280123"/>
                    <a:pt x="5539609" y="5504511"/>
                  </a:cubicBezTo>
                  <a:lnTo>
                    <a:pt x="5432400" y="5669348"/>
                  </a:lnTo>
                  <a:cubicBezTo>
                    <a:pt x="5423763" y="5683225"/>
                    <a:pt x="5413823" y="5696165"/>
                    <a:pt x="5404330" y="5709372"/>
                  </a:cubicBezTo>
                  <a:lnTo>
                    <a:pt x="5375525" y="5748757"/>
                  </a:lnTo>
                  <a:lnTo>
                    <a:pt x="5317831" y="5827355"/>
                  </a:lnTo>
                  <a:cubicBezTo>
                    <a:pt x="5308217" y="5840529"/>
                    <a:pt x="5298639" y="5853567"/>
                    <a:pt x="5288208" y="5865932"/>
                  </a:cubicBezTo>
                  <a:cubicBezTo>
                    <a:pt x="5283153" y="5872232"/>
                    <a:pt x="5278509" y="5878936"/>
                    <a:pt x="5273251" y="5885035"/>
                  </a:cubicBezTo>
                  <a:cubicBezTo>
                    <a:pt x="5267908" y="5890963"/>
                    <a:pt x="5262120" y="5896624"/>
                    <a:pt x="5256656" y="5902520"/>
                  </a:cubicBezTo>
                  <a:lnTo>
                    <a:pt x="5189858" y="5971616"/>
                  </a:lnTo>
                  <a:cubicBezTo>
                    <a:pt x="5178681" y="5982899"/>
                    <a:pt x="5167959" y="5994892"/>
                    <a:pt x="5156287" y="6005600"/>
                  </a:cubicBezTo>
                  <a:lnTo>
                    <a:pt x="5121598" y="6037962"/>
                  </a:lnTo>
                  <a:lnTo>
                    <a:pt x="5051798" y="6101838"/>
                  </a:lnTo>
                  <a:cubicBezTo>
                    <a:pt x="4864110" y="6268956"/>
                    <a:pt x="4663874" y="6407541"/>
                    <a:pt x="4463594" y="6532280"/>
                  </a:cubicBezTo>
                  <a:cubicBezTo>
                    <a:pt x="4438472" y="6547774"/>
                    <a:pt x="4413434" y="6563439"/>
                    <a:pt x="4388637" y="6579169"/>
                  </a:cubicBezTo>
                  <a:lnTo>
                    <a:pt x="4312856" y="6623337"/>
                  </a:lnTo>
                  <a:lnTo>
                    <a:pt x="4237558" y="6667632"/>
                  </a:lnTo>
                  <a:cubicBezTo>
                    <a:pt x="4212548" y="6682715"/>
                    <a:pt x="4186842" y="6695553"/>
                    <a:pt x="4161774" y="6709883"/>
                  </a:cubicBezTo>
                  <a:cubicBezTo>
                    <a:pt x="4111167" y="6737392"/>
                    <a:pt x="4061123" y="6766670"/>
                    <a:pt x="4010448" y="6792981"/>
                  </a:cubicBezTo>
                  <a:cubicBezTo>
                    <a:pt x="3985322" y="6806562"/>
                    <a:pt x="3960037" y="6820248"/>
                    <a:pt x="3935163" y="6834338"/>
                  </a:cubicBezTo>
                  <a:lnTo>
                    <a:pt x="3892887" y="6858000"/>
                  </a:lnTo>
                  <a:lnTo>
                    <a:pt x="2743942" y="6858000"/>
                  </a:lnTo>
                  <a:lnTo>
                    <a:pt x="2852577" y="6838910"/>
                  </a:lnTo>
                  <a:cubicBezTo>
                    <a:pt x="2949686" y="6818527"/>
                    <a:pt x="3046805" y="6791706"/>
                    <a:pt x="3143255" y="6759775"/>
                  </a:cubicBezTo>
                  <a:cubicBezTo>
                    <a:pt x="3239807" y="6727945"/>
                    <a:pt x="3335416" y="6689975"/>
                    <a:pt x="3430899" y="6650056"/>
                  </a:cubicBezTo>
                  <a:cubicBezTo>
                    <a:pt x="3526299" y="6609969"/>
                    <a:pt x="3621242" y="6565786"/>
                    <a:pt x="3713289" y="6514054"/>
                  </a:cubicBezTo>
                  <a:cubicBezTo>
                    <a:pt x="3805137" y="6460650"/>
                    <a:pt x="3895762" y="6401178"/>
                    <a:pt x="3981228" y="6334878"/>
                  </a:cubicBezTo>
                  <a:cubicBezTo>
                    <a:pt x="4024934" y="6303166"/>
                    <a:pt x="4066572" y="6268544"/>
                    <a:pt x="4107885" y="6233689"/>
                  </a:cubicBezTo>
                  <a:cubicBezTo>
                    <a:pt x="4128602" y="6216277"/>
                    <a:pt x="4149365" y="6199173"/>
                    <a:pt x="4169795" y="6181389"/>
                  </a:cubicBezTo>
                  <a:cubicBezTo>
                    <a:pt x="4189729" y="6163032"/>
                    <a:pt x="4209542" y="6144643"/>
                    <a:pt x="4229189" y="6125914"/>
                  </a:cubicBezTo>
                  <a:cubicBezTo>
                    <a:pt x="4387326" y="5978255"/>
                    <a:pt x="4528049" y="5812977"/>
                    <a:pt x="4652064" y="5641457"/>
                  </a:cubicBezTo>
                  <a:lnTo>
                    <a:pt x="4697555" y="5576516"/>
                  </a:lnTo>
                  <a:lnTo>
                    <a:pt x="4720492" y="5544537"/>
                  </a:lnTo>
                  <a:cubicBezTo>
                    <a:pt x="4728246" y="5533956"/>
                    <a:pt x="4734819" y="5522469"/>
                    <a:pt x="4741922" y="5511420"/>
                  </a:cubicBezTo>
                  <a:lnTo>
                    <a:pt x="4784179" y="5445022"/>
                  </a:lnTo>
                  <a:cubicBezTo>
                    <a:pt x="4787730" y="5439497"/>
                    <a:pt x="4791161" y="5433940"/>
                    <a:pt x="4794796" y="5428584"/>
                  </a:cubicBezTo>
                  <a:cubicBezTo>
                    <a:pt x="4798637" y="5423432"/>
                    <a:pt x="4803091" y="5418884"/>
                    <a:pt x="4807173" y="5413795"/>
                  </a:cubicBezTo>
                  <a:cubicBezTo>
                    <a:pt x="4815384" y="5403926"/>
                    <a:pt x="4822656" y="5393214"/>
                    <a:pt x="4830010" y="5382674"/>
                  </a:cubicBezTo>
                  <a:lnTo>
                    <a:pt x="4874298" y="5319323"/>
                  </a:lnTo>
                  <a:lnTo>
                    <a:pt x="4896484" y="5287734"/>
                  </a:lnTo>
                  <a:cubicBezTo>
                    <a:pt x="4903839" y="5277191"/>
                    <a:pt x="4911520" y="5266885"/>
                    <a:pt x="4918019" y="5255673"/>
                  </a:cubicBezTo>
                  <a:lnTo>
                    <a:pt x="4999238" y="5124058"/>
                  </a:lnTo>
                  <a:cubicBezTo>
                    <a:pt x="5102559" y="4945225"/>
                    <a:pt x="5185787" y="4753943"/>
                    <a:pt x="5251271" y="4554965"/>
                  </a:cubicBezTo>
                  <a:cubicBezTo>
                    <a:pt x="5259371" y="4530051"/>
                    <a:pt x="5268846" y="4505799"/>
                    <a:pt x="5276136" y="4480521"/>
                  </a:cubicBezTo>
                  <a:lnTo>
                    <a:pt x="5297442" y="4404389"/>
                  </a:lnTo>
                  <a:lnTo>
                    <a:pt x="5318953" y="4328458"/>
                  </a:lnTo>
                  <a:cubicBezTo>
                    <a:pt x="5322895" y="4315679"/>
                    <a:pt x="5325929" y="4303390"/>
                    <a:pt x="5328684" y="4291175"/>
                  </a:cubicBezTo>
                  <a:lnTo>
                    <a:pt x="5337470" y="4254522"/>
                  </a:lnTo>
                  <a:cubicBezTo>
                    <a:pt x="5343899" y="4230045"/>
                    <a:pt x="5348129" y="4205565"/>
                    <a:pt x="5353277" y="4181038"/>
                  </a:cubicBezTo>
                  <a:cubicBezTo>
                    <a:pt x="5358786" y="4156608"/>
                    <a:pt x="5362533" y="4132000"/>
                    <a:pt x="5366762" y="4107520"/>
                  </a:cubicBezTo>
                  <a:cubicBezTo>
                    <a:pt x="5368877" y="4095280"/>
                    <a:pt x="5371390" y="4083000"/>
                    <a:pt x="5373105" y="4070802"/>
                  </a:cubicBezTo>
                  <a:lnTo>
                    <a:pt x="5378288" y="4034066"/>
                  </a:lnTo>
                  <a:lnTo>
                    <a:pt x="5383471" y="3997331"/>
                  </a:lnTo>
                  <a:lnTo>
                    <a:pt x="5387373" y="3960547"/>
                  </a:lnTo>
                  <a:cubicBezTo>
                    <a:pt x="5408513" y="3764258"/>
                    <a:pt x="5404752" y="3567184"/>
                    <a:pt x="5375699" y="3369810"/>
                  </a:cubicBezTo>
                  <a:cubicBezTo>
                    <a:pt x="5347044" y="3172396"/>
                    <a:pt x="5293473" y="2975222"/>
                    <a:pt x="5225695" y="2777923"/>
                  </a:cubicBezTo>
                  <a:cubicBezTo>
                    <a:pt x="5157675" y="2580560"/>
                    <a:pt x="5075729" y="2382997"/>
                    <a:pt x="4989893" y="2181595"/>
                  </a:cubicBezTo>
                  <a:lnTo>
                    <a:pt x="4856777" y="1872581"/>
                  </a:lnTo>
                  <a:cubicBezTo>
                    <a:pt x="4811108" y="1763784"/>
                    <a:pt x="4768691" y="1655416"/>
                    <a:pt x="4729367" y="1547581"/>
                  </a:cubicBezTo>
                  <a:cubicBezTo>
                    <a:pt x="4650320" y="1331954"/>
                    <a:pt x="4585048" y="1118545"/>
                    <a:pt x="4510575" y="917244"/>
                  </a:cubicBezTo>
                  <a:cubicBezTo>
                    <a:pt x="4473339" y="816594"/>
                    <a:pt x="4433491" y="718925"/>
                    <a:pt x="4387446" y="626512"/>
                  </a:cubicBezTo>
                  <a:cubicBezTo>
                    <a:pt x="4341559" y="533993"/>
                    <a:pt x="4289352" y="446701"/>
                    <a:pt x="4227716" y="368510"/>
                  </a:cubicBezTo>
                  <a:cubicBezTo>
                    <a:pt x="4166554" y="290006"/>
                    <a:pt x="4096194" y="220222"/>
                    <a:pt x="4017774" y="161674"/>
                  </a:cubicBezTo>
                  <a:cubicBezTo>
                    <a:pt x="3939391" y="102989"/>
                    <a:pt x="3853034" y="55709"/>
                    <a:pt x="3761542" y="19860"/>
                  </a:cubicBezTo>
                  <a:lnTo>
                    <a:pt x="3727185" y="6533"/>
                  </a:lnTo>
                  <a:close/>
                  <a:moveTo>
                    <a:pt x="1325680" y="0"/>
                  </a:moveTo>
                  <a:lnTo>
                    <a:pt x="2347354" y="0"/>
                  </a:lnTo>
                  <a:lnTo>
                    <a:pt x="2262734" y="20581"/>
                  </a:lnTo>
                  <a:cubicBezTo>
                    <a:pt x="2164073" y="49233"/>
                    <a:pt x="2066423" y="82020"/>
                    <a:pt x="1969830" y="118108"/>
                  </a:cubicBezTo>
                  <a:cubicBezTo>
                    <a:pt x="1945675" y="127092"/>
                    <a:pt x="1921391" y="135598"/>
                    <a:pt x="1897367" y="145059"/>
                  </a:cubicBezTo>
                  <a:cubicBezTo>
                    <a:pt x="1873522" y="155302"/>
                    <a:pt x="1849679" y="165546"/>
                    <a:pt x="1825860" y="175210"/>
                  </a:cubicBezTo>
                  <a:lnTo>
                    <a:pt x="1754258" y="204746"/>
                  </a:lnTo>
                  <a:lnTo>
                    <a:pt x="1683442" y="237143"/>
                  </a:lnTo>
                  <a:cubicBezTo>
                    <a:pt x="1659851" y="247896"/>
                    <a:pt x="1636127" y="258172"/>
                    <a:pt x="1612330" y="268724"/>
                  </a:cubicBezTo>
                  <a:lnTo>
                    <a:pt x="1542244" y="303229"/>
                  </a:lnTo>
                  <a:lnTo>
                    <a:pt x="1471990" y="337395"/>
                  </a:lnTo>
                  <a:cubicBezTo>
                    <a:pt x="1448660" y="349103"/>
                    <a:pt x="1425927" y="362441"/>
                    <a:pt x="1402813" y="374794"/>
                  </a:cubicBezTo>
                  <a:lnTo>
                    <a:pt x="1333886" y="412702"/>
                  </a:lnTo>
                  <a:cubicBezTo>
                    <a:pt x="1310940" y="425394"/>
                    <a:pt x="1288842" y="440228"/>
                    <a:pt x="1266278" y="453907"/>
                  </a:cubicBezTo>
                  <a:lnTo>
                    <a:pt x="1199136" y="496266"/>
                  </a:lnTo>
                  <a:lnTo>
                    <a:pt x="1182302" y="506917"/>
                  </a:lnTo>
                  <a:lnTo>
                    <a:pt x="1166009" y="518449"/>
                  </a:lnTo>
                  <a:lnTo>
                    <a:pt x="1133302" y="541479"/>
                  </a:lnTo>
                  <a:lnTo>
                    <a:pt x="1067923" y="587403"/>
                  </a:lnTo>
                  <a:lnTo>
                    <a:pt x="1051509" y="598902"/>
                  </a:lnTo>
                  <a:lnTo>
                    <a:pt x="1035673" y="611145"/>
                  </a:lnTo>
                  <a:lnTo>
                    <a:pt x="1003878" y="635598"/>
                  </a:lnTo>
                  <a:cubicBezTo>
                    <a:pt x="961473" y="668248"/>
                    <a:pt x="918407" y="699983"/>
                    <a:pt x="877673" y="735582"/>
                  </a:cubicBezTo>
                  <a:cubicBezTo>
                    <a:pt x="711850" y="872792"/>
                    <a:pt x="555901" y="1026776"/>
                    <a:pt x="417533" y="1198720"/>
                  </a:cubicBezTo>
                  <a:cubicBezTo>
                    <a:pt x="278999" y="1370325"/>
                    <a:pt x="156917" y="1557820"/>
                    <a:pt x="54935" y="1756293"/>
                  </a:cubicBezTo>
                  <a:lnTo>
                    <a:pt x="17844" y="1831433"/>
                  </a:lnTo>
                  <a:lnTo>
                    <a:pt x="0" y="1869131"/>
                  </a:lnTo>
                  <a:lnTo>
                    <a:pt x="0" y="1198550"/>
                  </a:lnTo>
                  <a:lnTo>
                    <a:pt x="185957" y="961506"/>
                  </a:lnTo>
                  <a:cubicBezTo>
                    <a:pt x="342426" y="776600"/>
                    <a:pt x="509755" y="602849"/>
                    <a:pt x="689746" y="447064"/>
                  </a:cubicBezTo>
                  <a:cubicBezTo>
                    <a:pt x="733932" y="406795"/>
                    <a:pt x="780859" y="370795"/>
                    <a:pt x="827126" y="333881"/>
                  </a:cubicBezTo>
                  <a:cubicBezTo>
                    <a:pt x="872886" y="295949"/>
                    <a:pt x="921195" y="262526"/>
                    <a:pt x="968997" y="228085"/>
                  </a:cubicBezTo>
                  <a:lnTo>
                    <a:pt x="1004883" y="202373"/>
                  </a:lnTo>
                  <a:lnTo>
                    <a:pt x="1022826" y="189517"/>
                  </a:lnTo>
                  <a:lnTo>
                    <a:pt x="1041187" y="177509"/>
                  </a:lnTo>
                  <a:lnTo>
                    <a:pt x="1114760" y="129512"/>
                  </a:lnTo>
                  <a:cubicBezTo>
                    <a:pt x="1139435" y="113750"/>
                    <a:pt x="1163439" y="96630"/>
                    <a:pt x="1188498" y="81854"/>
                  </a:cubicBezTo>
                  <a:lnTo>
                    <a:pt x="1263461" y="36880"/>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01D44A9-1D51-461B-A228-06F6C500B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55600" cy="6858000"/>
            </a:xfrm>
            <a:custGeom>
              <a:avLst/>
              <a:gdLst>
                <a:gd name="connsiteX0" fmla="*/ 0 w 6055600"/>
                <a:gd name="connsiteY0" fmla="*/ 5960220 h 6858000"/>
                <a:gd name="connsiteX1" fmla="*/ 36039 w 6055600"/>
                <a:gd name="connsiteY1" fmla="*/ 6002605 h 6858000"/>
                <a:gd name="connsiteX2" fmla="*/ 92950 w 6055600"/>
                <a:gd name="connsiteY2" fmla="*/ 6059050 h 6858000"/>
                <a:gd name="connsiteX3" fmla="*/ 153706 w 6055600"/>
                <a:gd name="connsiteY3" fmla="*/ 6111427 h 6858000"/>
                <a:gd name="connsiteX4" fmla="*/ 216806 w 6055600"/>
                <a:gd name="connsiteY4" fmla="*/ 6161603 h 6858000"/>
                <a:gd name="connsiteX5" fmla="*/ 281945 w 6055600"/>
                <a:gd name="connsiteY5" fmla="*/ 6209777 h 6858000"/>
                <a:gd name="connsiteX6" fmla="*/ 553337 w 6055600"/>
                <a:gd name="connsiteY6" fmla="*/ 6391500 h 6858000"/>
                <a:gd name="connsiteX7" fmla="*/ 690543 w 6055600"/>
                <a:gd name="connsiteY7" fmla="*/ 6481634 h 6858000"/>
                <a:gd name="connsiteX8" fmla="*/ 827127 w 6055600"/>
                <a:gd name="connsiteY8" fmla="*/ 6573159 h 6858000"/>
                <a:gd name="connsiteX9" fmla="*/ 1095915 w 6055600"/>
                <a:gd name="connsiteY9" fmla="*/ 6762202 h 6858000"/>
                <a:gd name="connsiteX10" fmla="*/ 1224853 w 6055600"/>
                <a:gd name="connsiteY10" fmla="*/ 6858000 h 6858000"/>
                <a:gd name="connsiteX11" fmla="*/ 1154072 w 6055600"/>
                <a:gd name="connsiteY11" fmla="*/ 6858000 h 6858000"/>
                <a:gd name="connsiteX12" fmla="*/ 1073489 w 6055600"/>
                <a:gd name="connsiteY12" fmla="*/ 6799140 h 6858000"/>
                <a:gd name="connsiteX13" fmla="*/ 800175 w 6055600"/>
                <a:gd name="connsiteY13" fmla="*/ 6620441 h 6858000"/>
                <a:gd name="connsiteX14" fmla="*/ 231518 w 6055600"/>
                <a:gd name="connsiteY14" fmla="*/ 6299323 h 6858000"/>
                <a:gd name="connsiteX15" fmla="*/ 160401 w 6055600"/>
                <a:gd name="connsiteY15" fmla="*/ 6256627 h 6858000"/>
                <a:gd name="connsiteX16" fmla="*/ 89697 w 6055600"/>
                <a:gd name="connsiteY16" fmla="*/ 6211916 h 6858000"/>
                <a:gd name="connsiteX17" fmla="*/ 20148 w 6055600"/>
                <a:gd name="connsiteY17" fmla="*/ 6163835 h 6858000"/>
                <a:gd name="connsiteX18" fmla="*/ 0 w 6055600"/>
                <a:gd name="connsiteY18" fmla="*/ 6147796 h 6858000"/>
                <a:gd name="connsiteX19" fmla="*/ 3748345 w 6055600"/>
                <a:gd name="connsiteY19" fmla="*/ 0 h 6858000"/>
                <a:gd name="connsiteX20" fmla="*/ 4277792 w 6055600"/>
                <a:gd name="connsiteY20" fmla="*/ 0 h 6858000"/>
                <a:gd name="connsiteX21" fmla="*/ 4339531 w 6055600"/>
                <a:gd name="connsiteY21" fmla="*/ 40262 h 6858000"/>
                <a:gd name="connsiteX22" fmla="*/ 4476306 w 6055600"/>
                <a:gd name="connsiteY22" fmla="*/ 153922 h 6858000"/>
                <a:gd name="connsiteX23" fmla="*/ 4713639 w 6055600"/>
                <a:gd name="connsiteY23" fmla="*/ 422076 h 6858000"/>
                <a:gd name="connsiteX24" fmla="*/ 4906991 w 6055600"/>
                <a:gd name="connsiteY24" fmla="*/ 723463 h 6858000"/>
                <a:gd name="connsiteX25" fmla="*/ 5070511 w 6055600"/>
                <a:gd name="connsiteY25" fmla="*/ 1037524 h 6858000"/>
                <a:gd name="connsiteX26" fmla="*/ 5219493 w 6055600"/>
                <a:gd name="connsiteY26" fmla="*/ 1352079 h 6858000"/>
                <a:gd name="connsiteX27" fmla="*/ 5367779 w 6055600"/>
                <a:gd name="connsiteY27" fmla="*/ 1658945 h 6858000"/>
                <a:gd name="connsiteX28" fmla="*/ 5446095 w 6055600"/>
                <a:gd name="connsiteY28" fmla="*/ 1811301 h 6858000"/>
                <a:gd name="connsiteX29" fmla="*/ 5525115 w 6055600"/>
                <a:gd name="connsiteY29" fmla="*/ 1967103 h 6858000"/>
                <a:gd name="connsiteX30" fmla="*/ 5816642 w 6055600"/>
                <a:gd name="connsiteY30" fmla="*/ 2618837 h 6858000"/>
                <a:gd name="connsiteX31" fmla="*/ 6015787 w 6055600"/>
                <a:gd name="connsiteY31" fmla="*/ 3339957 h 6858000"/>
                <a:gd name="connsiteX32" fmla="*/ 6054206 w 6055600"/>
                <a:gd name="connsiteY32" fmla="*/ 3727239 h 6858000"/>
                <a:gd name="connsiteX33" fmla="*/ 6039811 w 6055600"/>
                <a:gd name="connsiteY33" fmla="*/ 4122735 h 6858000"/>
                <a:gd name="connsiteX34" fmla="*/ 5971601 w 6055600"/>
                <a:gd name="connsiteY34" fmla="*/ 4514288 h 6858000"/>
                <a:gd name="connsiteX35" fmla="*/ 5946751 w 6055600"/>
                <a:gd name="connsiteY35" fmla="*/ 4609838 h 6858000"/>
                <a:gd name="connsiteX36" fmla="*/ 5919986 w 6055600"/>
                <a:gd name="connsiteY36" fmla="*/ 4703178 h 6858000"/>
                <a:gd name="connsiteX37" fmla="*/ 5890731 w 6055600"/>
                <a:gd name="connsiteY37" fmla="*/ 4795992 h 6858000"/>
                <a:gd name="connsiteX38" fmla="*/ 5859058 w 6055600"/>
                <a:gd name="connsiteY38" fmla="*/ 4888015 h 6858000"/>
                <a:gd name="connsiteX39" fmla="*/ 5525053 w 6055600"/>
                <a:gd name="connsiteY39" fmla="*/ 5588449 h 6858000"/>
                <a:gd name="connsiteX40" fmla="*/ 5058962 w 6055600"/>
                <a:gd name="connsiteY40" fmla="*/ 6189929 h 6858000"/>
                <a:gd name="connsiteX41" fmla="*/ 4787706 w 6055600"/>
                <a:gd name="connsiteY41" fmla="*/ 6442985 h 6858000"/>
                <a:gd name="connsiteX42" fmla="*/ 4498686 w 6055600"/>
                <a:gd name="connsiteY42" fmla="*/ 6663678 h 6858000"/>
                <a:gd name="connsiteX43" fmla="*/ 4197167 w 6055600"/>
                <a:gd name="connsiteY43" fmla="*/ 6854053 h 6858000"/>
                <a:gd name="connsiteX44" fmla="*/ 4189720 w 6055600"/>
                <a:gd name="connsiteY44" fmla="*/ 6858000 h 6858000"/>
                <a:gd name="connsiteX45" fmla="*/ 3651929 w 6055600"/>
                <a:gd name="connsiteY45" fmla="*/ 6858000 h 6858000"/>
                <a:gd name="connsiteX46" fmla="*/ 3789040 w 6055600"/>
                <a:gd name="connsiteY46" fmla="*/ 6778034 h 6858000"/>
                <a:gd name="connsiteX47" fmla="*/ 4335568 w 6055600"/>
                <a:gd name="connsiteY47" fmla="*/ 6382709 h 6858000"/>
                <a:gd name="connsiteX48" fmla="*/ 4586923 w 6055600"/>
                <a:gd name="connsiteY48" fmla="*/ 6158577 h 6858000"/>
                <a:gd name="connsiteX49" fmla="*/ 4819585 w 6055600"/>
                <a:gd name="connsiteY49" fmla="*/ 5915847 h 6858000"/>
                <a:gd name="connsiteX50" fmla="*/ 5214727 w 6055600"/>
                <a:gd name="connsiteY50" fmla="*/ 5371094 h 6858000"/>
                <a:gd name="connsiteX51" fmla="*/ 5495409 w 6055600"/>
                <a:gd name="connsiteY51" fmla="*/ 4752778 h 6858000"/>
                <a:gd name="connsiteX52" fmla="*/ 5522322 w 6055600"/>
                <a:gd name="connsiteY52" fmla="*/ 4671511 h 6858000"/>
                <a:gd name="connsiteX53" fmla="*/ 5547631 w 6055600"/>
                <a:gd name="connsiteY53" fmla="*/ 4589675 h 6858000"/>
                <a:gd name="connsiteX54" fmla="*/ 5570792 w 6055600"/>
                <a:gd name="connsiteY54" fmla="*/ 4506978 h 6858000"/>
                <a:gd name="connsiteX55" fmla="*/ 5591541 w 6055600"/>
                <a:gd name="connsiteY55" fmla="*/ 4425334 h 6858000"/>
                <a:gd name="connsiteX56" fmla="*/ 5649500 w 6055600"/>
                <a:gd name="connsiteY56" fmla="*/ 4097286 h 6858000"/>
                <a:gd name="connsiteX57" fmla="*/ 5637615 w 6055600"/>
                <a:gd name="connsiteY57" fmla="*/ 3437524 h 6858000"/>
                <a:gd name="connsiteX58" fmla="*/ 5475454 w 6055600"/>
                <a:gd name="connsiteY58" fmla="*/ 2791575 h 6858000"/>
                <a:gd name="connsiteX59" fmla="*/ 5217600 w 6055600"/>
                <a:gd name="connsiteY59" fmla="*/ 2164719 h 6858000"/>
                <a:gd name="connsiteX60" fmla="*/ 5144941 w 6055600"/>
                <a:gd name="connsiteY60" fmla="*/ 2009490 h 6858000"/>
                <a:gd name="connsiteX61" fmla="*/ 5070052 w 6055600"/>
                <a:gd name="connsiteY61" fmla="*/ 1851823 h 6858000"/>
                <a:gd name="connsiteX62" fmla="*/ 4926984 w 6055600"/>
                <a:gd name="connsiteY62" fmla="*/ 1529226 h 6858000"/>
                <a:gd name="connsiteX63" fmla="*/ 4790925 w 6055600"/>
                <a:gd name="connsiteY63" fmla="*/ 1209923 h 6858000"/>
                <a:gd name="connsiteX64" fmla="*/ 4650559 w 6055600"/>
                <a:gd name="connsiteY64" fmla="*/ 902490 h 6858000"/>
                <a:gd name="connsiteX65" fmla="*/ 4491930 w 6055600"/>
                <a:gd name="connsiteY65" fmla="*/ 616919 h 6858000"/>
                <a:gd name="connsiteX66" fmla="*/ 4302323 w 6055600"/>
                <a:gd name="connsiteY66" fmla="*/ 366083 h 6858000"/>
                <a:gd name="connsiteX67" fmla="*/ 4072203 w 6055600"/>
                <a:gd name="connsiteY67" fmla="*/ 164982 h 6858000"/>
                <a:gd name="connsiteX68" fmla="*/ 3803964 w 6055600"/>
                <a:gd name="connsiteY68" fmla="*/ 21052 h 6858000"/>
                <a:gd name="connsiteX69" fmla="*/ 3768314 w 6055600"/>
                <a:gd name="connsiteY69" fmla="*/ 6826 h 6858000"/>
                <a:gd name="connsiteX70" fmla="*/ 1589779 w 6055600"/>
                <a:gd name="connsiteY70" fmla="*/ 0 h 6858000"/>
                <a:gd name="connsiteX71" fmla="*/ 1918056 w 6055600"/>
                <a:gd name="connsiteY71" fmla="*/ 0 h 6858000"/>
                <a:gd name="connsiteX72" fmla="*/ 1764243 w 6055600"/>
                <a:gd name="connsiteY72" fmla="*/ 55145 h 6858000"/>
                <a:gd name="connsiteX73" fmla="*/ 1313330 w 6055600"/>
                <a:gd name="connsiteY73" fmla="*/ 274424 h 6858000"/>
                <a:gd name="connsiteX74" fmla="*/ 295673 w 6055600"/>
                <a:gd name="connsiteY74" fmla="*/ 1187630 h 6858000"/>
                <a:gd name="connsiteX75" fmla="*/ 96207 w 6055600"/>
                <a:gd name="connsiteY75" fmla="*/ 1474327 h 6858000"/>
                <a:gd name="connsiteX76" fmla="*/ 0 w 6055600"/>
                <a:gd name="connsiteY76" fmla="*/ 1641460 h 6858000"/>
                <a:gd name="connsiteX77" fmla="*/ 0 w 6055600"/>
                <a:gd name="connsiteY77" fmla="*/ 1224218 h 6858000"/>
                <a:gd name="connsiteX78" fmla="*/ 150937 w 6055600"/>
                <a:gd name="connsiteY78" fmla="*/ 1040975 h 6858000"/>
                <a:gd name="connsiteX79" fmla="*/ 1264907 w 6055600"/>
                <a:gd name="connsiteY79" fmla="*/ 158248 h 6858000"/>
                <a:gd name="connsiteX80" fmla="*/ 1575167 w 6055600"/>
                <a:gd name="connsiteY80" fmla="*/ 56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6055600" h="6858000">
                  <a:moveTo>
                    <a:pt x="0" y="5960220"/>
                  </a:moveTo>
                  <a:lnTo>
                    <a:pt x="36039" y="6002605"/>
                  </a:lnTo>
                  <a:cubicBezTo>
                    <a:pt x="54896" y="6021530"/>
                    <a:pt x="73635" y="6040425"/>
                    <a:pt x="92950" y="6059050"/>
                  </a:cubicBezTo>
                  <a:lnTo>
                    <a:pt x="153706" y="6111427"/>
                  </a:lnTo>
                  <a:cubicBezTo>
                    <a:pt x="173546" y="6129485"/>
                    <a:pt x="195722" y="6144912"/>
                    <a:pt x="216806" y="6161603"/>
                  </a:cubicBezTo>
                  <a:cubicBezTo>
                    <a:pt x="238229" y="6177961"/>
                    <a:pt x="259466" y="6194551"/>
                    <a:pt x="281945" y="6209777"/>
                  </a:cubicBezTo>
                  <a:cubicBezTo>
                    <a:pt x="369940" y="6272709"/>
                    <a:pt x="461791" y="6332004"/>
                    <a:pt x="553337" y="6391500"/>
                  </a:cubicBezTo>
                  <a:lnTo>
                    <a:pt x="690543" y="6481634"/>
                  </a:lnTo>
                  <a:lnTo>
                    <a:pt x="827127" y="6573159"/>
                  </a:lnTo>
                  <a:cubicBezTo>
                    <a:pt x="917674" y="6634511"/>
                    <a:pt x="1007156" y="6697737"/>
                    <a:pt x="1095915" y="6762202"/>
                  </a:cubicBezTo>
                  <a:lnTo>
                    <a:pt x="1224853" y="6858000"/>
                  </a:lnTo>
                  <a:lnTo>
                    <a:pt x="1154072" y="6858000"/>
                  </a:lnTo>
                  <a:lnTo>
                    <a:pt x="1073489" y="6799140"/>
                  </a:lnTo>
                  <a:cubicBezTo>
                    <a:pt x="983882" y="6736908"/>
                    <a:pt x="892851" y="6677125"/>
                    <a:pt x="800175" y="6620441"/>
                  </a:cubicBezTo>
                  <a:cubicBezTo>
                    <a:pt x="615108" y="6506015"/>
                    <a:pt x="422939" y="6407807"/>
                    <a:pt x="231518" y="6299323"/>
                  </a:cubicBezTo>
                  <a:cubicBezTo>
                    <a:pt x="207467" y="6286226"/>
                    <a:pt x="184098" y="6271045"/>
                    <a:pt x="160401" y="6256627"/>
                  </a:cubicBezTo>
                  <a:cubicBezTo>
                    <a:pt x="136809" y="6241811"/>
                    <a:pt x="112558" y="6228518"/>
                    <a:pt x="89697" y="6211916"/>
                  </a:cubicBezTo>
                  <a:lnTo>
                    <a:pt x="20148" y="6163835"/>
                  </a:lnTo>
                  <a:lnTo>
                    <a:pt x="0" y="6147796"/>
                  </a:lnTo>
                  <a:close/>
                  <a:moveTo>
                    <a:pt x="3748345" y="0"/>
                  </a:moveTo>
                  <a:lnTo>
                    <a:pt x="4277792" y="0"/>
                  </a:lnTo>
                  <a:lnTo>
                    <a:pt x="4339531" y="40262"/>
                  </a:lnTo>
                  <a:cubicBezTo>
                    <a:pt x="4386991" y="75346"/>
                    <a:pt x="4432680" y="113353"/>
                    <a:pt x="4476306" y="153922"/>
                  </a:cubicBezTo>
                  <a:cubicBezTo>
                    <a:pt x="4563779" y="234693"/>
                    <a:pt x="4642423" y="325982"/>
                    <a:pt x="4713639" y="422076"/>
                  </a:cubicBezTo>
                  <a:cubicBezTo>
                    <a:pt x="4784481" y="518635"/>
                    <a:pt x="4848552" y="619893"/>
                    <a:pt x="4906991" y="723463"/>
                  </a:cubicBezTo>
                  <a:cubicBezTo>
                    <a:pt x="4965582" y="826932"/>
                    <a:pt x="5019421" y="932243"/>
                    <a:pt x="5070511" y="1037524"/>
                  </a:cubicBezTo>
                  <a:cubicBezTo>
                    <a:pt x="5121871" y="1142738"/>
                    <a:pt x="5170833" y="1248016"/>
                    <a:pt x="5219493" y="1352079"/>
                  </a:cubicBezTo>
                  <a:cubicBezTo>
                    <a:pt x="5268459" y="1455943"/>
                    <a:pt x="5317204" y="1558756"/>
                    <a:pt x="5367779" y="1658945"/>
                  </a:cubicBezTo>
                  <a:lnTo>
                    <a:pt x="5446095" y="1811301"/>
                  </a:lnTo>
                  <a:cubicBezTo>
                    <a:pt x="5472584" y="1862992"/>
                    <a:pt x="5498885" y="1914915"/>
                    <a:pt x="5525115" y="1967103"/>
                  </a:cubicBezTo>
                  <a:cubicBezTo>
                    <a:pt x="5629428" y="2176256"/>
                    <a:pt x="5730254" y="2391411"/>
                    <a:pt x="5816642" y="2618837"/>
                  </a:cubicBezTo>
                  <a:cubicBezTo>
                    <a:pt x="5902562" y="2846137"/>
                    <a:pt x="5974641" y="3086291"/>
                    <a:pt x="6015787" y="3339957"/>
                  </a:cubicBezTo>
                  <a:cubicBezTo>
                    <a:pt x="6036373" y="3466512"/>
                    <a:pt x="6050262" y="3596084"/>
                    <a:pt x="6054206" y="3727239"/>
                  </a:cubicBezTo>
                  <a:cubicBezTo>
                    <a:pt x="6058266" y="3858425"/>
                    <a:pt x="6053460" y="3990915"/>
                    <a:pt x="6039811" y="4122735"/>
                  </a:cubicBezTo>
                  <a:cubicBezTo>
                    <a:pt x="6026397" y="4254618"/>
                    <a:pt x="6002552" y="4385688"/>
                    <a:pt x="5971601" y="4514288"/>
                  </a:cubicBezTo>
                  <a:cubicBezTo>
                    <a:pt x="5963342" y="4546050"/>
                    <a:pt x="5955885" y="4579019"/>
                    <a:pt x="5946751" y="4609838"/>
                  </a:cubicBezTo>
                  <a:lnTo>
                    <a:pt x="5919986" y="4703178"/>
                  </a:lnTo>
                  <a:lnTo>
                    <a:pt x="5890731" y="4795992"/>
                  </a:lnTo>
                  <a:cubicBezTo>
                    <a:pt x="5880825" y="4826888"/>
                    <a:pt x="5869667" y="4857307"/>
                    <a:pt x="5859058" y="4888015"/>
                  </a:cubicBezTo>
                  <a:cubicBezTo>
                    <a:pt x="5772112" y="5132558"/>
                    <a:pt x="5660551" y="5369373"/>
                    <a:pt x="5525053" y="5588449"/>
                  </a:cubicBezTo>
                  <a:cubicBezTo>
                    <a:pt x="5389674" y="5807557"/>
                    <a:pt x="5232835" y="6010440"/>
                    <a:pt x="5058962" y="6189929"/>
                  </a:cubicBezTo>
                  <a:cubicBezTo>
                    <a:pt x="4972125" y="6279771"/>
                    <a:pt x="4880998" y="6363650"/>
                    <a:pt x="4787706" y="6442985"/>
                  </a:cubicBezTo>
                  <a:cubicBezTo>
                    <a:pt x="4693655" y="6521410"/>
                    <a:pt x="4597439" y="6595290"/>
                    <a:pt x="4498686" y="6663678"/>
                  </a:cubicBezTo>
                  <a:cubicBezTo>
                    <a:pt x="4399893" y="6731984"/>
                    <a:pt x="4299240" y="6795191"/>
                    <a:pt x="4197167" y="6854053"/>
                  </a:cubicBezTo>
                  <a:lnTo>
                    <a:pt x="4189720" y="6858000"/>
                  </a:lnTo>
                  <a:lnTo>
                    <a:pt x="3651929" y="6858000"/>
                  </a:lnTo>
                  <a:lnTo>
                    <a:pt x="3789040" y="6778034"/>
                  </a:lnTo>
                  <a:cubicBezTo>
                    <a:pt x="3978462" y="6656931"/>
                    <a:pt x="4162446" y="6525734"/>
                    <a:pt x="4335568" y="6382709"/>
                  </a:cubicBezTo>
                  <a:cubicBezTo>
                    <a:pt x="4422084" y="6310901"/>
                    <a:pt x="4506335" y="6236787"/>
                    <a:pt x="4586923" y="6158577"/>
                  </a:cubicBezTo>
                  <a:cubicBezTo>
                    <a:pt x="4668153" y="6081248"/>
                    <a:pt x="4745649" y="6000086"/>
                    <a:pt x="4819585" y="5915847"/>
                  </a:cubicBezTo>
                  <a:cubicBezTo>
                    <a:pt x="4967573" y="5747401"/>
                    <a:pt x="5101426" y="5566247"/>
                    <a:pt x="5214727" y="5371094"/>
                  </a:cubicBezTo>
                  <a:cubicBezTo>
                    <a:pt x="5327795" y="5175879"/>
                    <a:pt x="5421090" y="4968427"/>
                    <a:pt x="5495409" y="4752778"/>
                  </a:cubicBezTo>
                  <a:cubicBezTo>
                    <a:pt x="5504291" y="4725712"/>
                    <a:pt x="5513872" y="4698834"/>
                    <a:pt x="5522322" y="4671511"/>
                  </a:cubicBezTo>
                  <a:lnTo>
                    <a:pt x="5547631" y="4589675"/>
                  </a:lnTo>
                  <a:lnTo>
                    <a:pt x="5570792" y="4506978"/>
                  </a:lnTo>
                  <a:cubicBezTo>
                    <a:pt x="5578845" y="4479265"/>
                    <a:pt x="5584485" y="4452605"/>
                    <a:pt x="5591541" y="4425334"/>
                  </a:cubicBezTo>
                  <a:cubicBezTo>
                    <a:pt x="5618002" y="4316765"/>
                    <a:pt x="5636850" y="4207148"/>
                    <a:pt x="5649500" y="4097286"/>
                  </a:cubicBezTo>
                  <a:cubicBezTo>
                    <a:pt x="5674602" y="3877368"/>
                    <a:pt x="5668749" y="3656091"/>
                    <a:pt x="5637615" y="3437524"/>
                  </a:cubicBezTo>
                  <a:cubicBezTo>
                    <a:pt x="5605861" y="3218934"/>
                    <a:pt x="5549060" y="3003118"/>
                    <a:pt x="5475454" y="2791575"/>
                  </a:cubicBezTo>
                  <a:cubicBezTo>
                    <a:pt x="5402070" y="2579668"/>
                    <a:pt x="5313111" y="2371656"/>
                    <a:pt x="5217600" y="2164719"/>
                  </a:cubicBezTo>
                  <a:cubicBezTo>
                    <a:pt x="5193627" y="2112994"/>
                    <a:pt x="5169419" y="2061207"/>
                    <a:pt x="5144941" y="2009490"/>
                  </a:cubicBezTo>
                  <a:lnTo>
                    <a:pt x="5070052" y="1851823"/>
                  </a:lnTo>
                  <a:cubicBezTo>
                    <a:pt x="5020031" y="1744421"/>
                    <a:pt x="4972748" y="1636620"/>
                    <a:pt x="4926984" y="1529226"/>
                  </a:cubicBezTo>
                  <a:lnTo>
                    <a:pt x="4790925" y="1209923"/>
                  </a:lnTo>
                  <a:cubicBezTo>
                    <a:pt x="4745458" y="1105158"/>
                    <a:pt x="4699567" y="1001976"/>
                    <a:pt x="4650559" y="902490"/>
                  </a:cubicBezTo>
                  <a:cubicBezTo>
                    <a:pt x="4601243" y="803205"/>
                    <a:pt x="4549606" y="706978"/>
                    <a:pt x="4491930" y="616919"/>
                  </a:cubicBezTo>
                  <a:cubicBezTo>
                    <a:pt x="4434712" y="526559"/>
                    <a:pt x="4372370" y="441762"/>
                    <a:pt x="4302323" y="366083"/>
                  </a:cubicBezTo>
                  <a:cubicBezTo>
                    <a:pt x="4232428" y="290304"/>
                    <a:pt x="4155542" y="222846"/>
                    <a:pt x="4072203" y="164982"/>
                  </a:cubicBezTo>
                  <a:cubicBezTo>
                    <a:pt x="3988864" y="107118"/>
                    <a:pt x="3898693" y="59316"/>
                    <a:pt x="3803964" y="21052"/>
                  </a:cubicBezTo>
                  <a:lnTo>
                    <a:pt x="3768314" y="6826"/>
                  </a:lnTo>
                  <a:close/>
                  <a:moveTo>
                    <a:pt x="1589779" y="0"/>
                  </a:moveTo>
                  <a:lnTo>
                    <a:pt x="1918056" y="0"/>
                  </a:lnTo>
                  <a:lnTo>
                    <a:pt x="1764243" y="55145"/>
                  </a:lnTo>
                  <a:cubicBezTo>
                    <a:pt x="1609764" y="115414"/>
                    <a:pt x="1458840" y="188978"/>
                    <a:pt x="1313330" y="274424"/>
                  </a:cubicBezTo>
                  <a:cubicBezTo>
                    <a:pt x="924625" y="501532"/>
                    <a:pt x="576885" y="817476"/>
                    <a:pt x="295673" y="1187630"/>
                  </a:cubicBezTo>
                  <a:cubicBezTo>
                    <a:pt x="225216" y="1280162"/>
                    <a:pt x="158640" y="1375858"/>
                    <a:pt x="96207" y="1474327"/>
                  </a:cubicBezTo>
                  <a:lnTo>
                    <a:pt x="0" y="1641460"/>
                  </a:lnTo>
                  <a:lnTo>
                    <a:pt x="0" y="1224218"/>
                  </a:lnTo>
                  <a:lnTo>
                    <a:pt x="150937" y="1040975"/>
                  </a:lnTo>
                  <a:cubicBezTo>
                    <a:pt x="478530" y="677729"/>
                    <a:pt x="858178" y="381092"/>
                    <a:pt x="1264907" y="158248"/>
                  </a:cubicBezTo>
                  <a:cubicBezTo>
                    <a:pt x="1366631" y="102619"/>
                    <a:pt x="1470177" y="51760"/>
                    <a:pt x="1575167" y="567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1198D867-4C47-571C-2F54-E8AABC26EB26}"/>
              </a:ext>
            </a:extLst>
          </p:cNvPr>
          <p:cNvPicPr>
            <a:picLocks noChangeAspect="1"/>
          </p:cNvPicPr>
          <p:nvPr/>
        </p:nvPicPr>
        <p:blipFill rotWithShape="1">
          <a:blip r:embed="rId3">
            <a:clrChange>
              <a:clrFrom>
                <a:srgbClr val="FFFFFF"/>
              </a:clrFrom>
              <a:clrTo>
                <a:srgbClr val="FFFFFF">
                  <a:alpha val="0"/>
                </a:srgbClr>
              </a:clrTo>
            </a:clrChange>
          </a:blip>
          <a:srcRect l="14288"/>
          <a:stretch/>
        </p:blipFill>
        <p:spPr>
          <a:xfrm>
            <a:off x="620254" y="691442"/>
            <a:ext cx="4851110" cy="5659785"/>
          </a:xfrm>
          <a:prstGeom prst="rect">
            <a:avLst/>
          </a:prstGeom>
        </p:spPr>
      </p:pic>
      <p:sp>
        <p:nvSpPr>
          <p:cNvPr id="4" name="Subtitle 2">
            <a:extLst>
              <a:ext uri="{FF2B5EF4-FFF2-40B4-BE49-F238E27FC236}">
                <a16:creationId xmlns:a16="http://schemas.microsoft.com/office/drawing/2014/main" id="{A02FA189-2501-FABC-1996-34324FF2AC32}"/>
              </a:ext>
            </a:extLst>
          </p:cNvPr>
          <p:cNvSpPr txBox="1">
            <a:spLocks/>
          </p:cNvSpPr>
          <p:nvPr/>
        </p:nvSpPr>
        <p:spPr>
          <a:xfrm>
            <a:off x="6621072" y="2421683"/>
            <a:ext cx="4765949" cy="335347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dirty="0"/>
              <a:t>Survey Question: How many hours do you spend everyday doing what you are passionate about?</a:t>
            </a:r>
          </a:p>
          <a:p>
            <a:pPr indent="-228600" algn="l">
              <a:buFont typeface="Arial" panose="020B0604020202020204" pitchFamily="34" charset="0"/>
              <a:buChar char="•"/>
            </a:pPr>
            <a:endParaRPr lang="en-US" sz="2000" b="1" dirty="0"/>
          </a:p>
          <a:p>
            <a:pPr marL="800100" lvl="1" indent="-228600" algn="l">
              <a:buFont typeface="Arial" panose="020B0604020202020204" pitchFamily="34" charset="0"/>
              <a:buChar char="•"/>
            </a:pPr>
            <a:r>
              <a:rPr lang="en-US" dirty="0"/>
              <a:t>Daily hours spent doing what you are passionate and dreaming about, and/or contributing to a greater cause: health, education, peace, society development, etc.</a:t>
            </a:r>
          </a:p>
          <a:p>
            <a:pPr marL="800100" lvl="1" indent="-228600" algn="l">
              <a:buFont typeface="Arial" panose="020B0604020202020204" pitchFamily="34" charset="0"/>
              <a:buChar char="•"/>
            </a:pPr>
            <a:r>
              <a:rPr lang="en-US" dirty="0"/>
              <a:t>Response options 0 through 10.</a:t>
            </a:r>
          </a:p>
          <a:p>
            <a:pPr indent="-228600" algn="l">
              <a:buFont typeface="Arial" panose="020B0604020202020204" pitchFamily="34" charset="0"/>
              <a:buChar char="•"/>
            </a:pPr>
            <a:endParaRPr lang="en-US" sz="2000" dirty="0"/>
          </a:p>
          <a:p>
            <a:pPr marL="342900" indent="-228600" algn="l">
              <a:buFont typeface="Arial" panose="020B0604020202020204" pitchFamily="34" charset="0"/>
              <a:buChar char="•"/>
            </a:pPr>
            <a:endParaRPr lang="en-US" sz="2000" dirty="0"/>
          </a:p>
          <a:p>
            <a:pPr indent="-228600" algn="l">
              <a:buFont typeface="Arial" panose="020B0604020202020204" pitchFamily="34" charset="0"/>
              <a:buChar char="•"/>
            </a:pPr>
            <a:endParaRPr lang="en-US" sz="2000" dirty="0"/>
          </a:p>
          <a:p>
            <a:pPr indent="-228600" algn="l">
              <a:buFont typeface="Arial" panose="020B0604020202020204" pitchFamily="34" charset="0"/>
              <a:buChar char="•"/>
            </a:pPr>
            <a:endParaRPr lang="en-US" sz="2000" dirty="0"/>
          </a:p>
        </p:txBody>
      </p:sp>
    </p:spTree>
    <p:extLst>
      <p:ext uri="{BB962C8B-B14F-4D97-AF65-F5344CB8AC3E}">
        <p14:creationId xmlns:p14="http://schemas.microsoft.com/office/powerpoint/2010/main" val="774527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700"/>
                                        <p:tgtEl>
                                          <p:spTgt spid="4">
                                            <p:txEl>
                                              <p:pRg st="0" end="0"/>
                                            </p:txEl>
                                          </p:spTgt>
                                        </p:tgtEl>
                                      </p:cBhvr>
                                    </p:animEffect>
                                  </p:childTnLst>
                                </p:cTn>
                              </p:par>
                              <p:par>
                                <p:cTn id="11" presetID="10" presetClass="entr" presetSubtype="0" fill="hold" grpId="0" nodeType="withEffect">
                                  <p:stCondLst>
                                    <p:cond delay="1000"/>
                                  </p:stCondLst>
                                  <p:iterate>
                                    <p:tmPct val="10000"/>
                                  </p:iterate>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700"/>
                                        <p:tgtEl>
                                          <p:spTgt spid="4">
                                            <p:txEl>
                                              <p:pRg st="2" end="2"/>
                                            </p:txEl>
                                          </p:spTgt>
                                        </p:tgtEl>
                                      </p:cBhvr>
                                    </p:animEffect>
                                  </p:childTnLst>
                                </p:cTn>
                              </p:par>
                              <p:par>
                                <p:cTn id="14" presetID="10" presetClass="entr" presetSubtype="0" fill="hold" grpId="0" nodeType="withEffect">
                                  <p:stCondLst>
                                    <p:cond delay="1000"/>
                                  </p:stCondLst>
                                  <p:iterate>
                                    <p:tmPct val="10000"/>
                                  </p:iterate>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7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86EAD33-C5DD-4FAE-B20B-2707A6A92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2F7C8AC-27FC-4265-A113-E7CDA1AAD7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pic>
        <p:nvPicPr>
          <p:cNvPr id="27" name="Picture 26" descr="Chart, bar chart, histogram">
            <a:extLst>
              <a:ext uri="{FF2B5EF4-FFF2-40B4-BE49-F238E27FC236}">
                <a16:creationId xmlns:a16="http://schemas.microsoft.com/office/drawing/2014/main" id="{775A9B5C-F70F-F7E8-7A8A-B5A24A6DA699}"/>
              </a:ext>
            </a:extLst>
          </p:cNvPr>
          <p:cNvPicPr>
            <a:picLocks noChangeAspect="1"/>
          </p:cNvPicPr>
          <p:nvPr/>
        </p:nvPicPr>
        <p:blipFill>
          <a:blip r:embed="rId3"/>
          <a:stretch>
            <a:fillRect/>
          </a:stretch>
        </p:blipFill>
        <p:spPr>
          <a:xfrm>
            <a:off x="619125" y="1143490"/>
            <a:ext cx="3866000" cy="4832500"/>
          </a:xfrm>
          <a:prstGeom prst="rect">
            <a:avLst/>
          </a:prstGeom>
        </p:spPr>
      </p:pic>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328459" y="343186"/>
            <a:ext cx="11534775" cy="1381780"/>
          </a:xfrm>
        </p:spPr>
        <p:txBody>
          <a:bodyPr anchor="b">
            <a:normAutofit/>
          </a:bodyPr>
          <a:lstStyle/>
          <a:p>
            <a:r>
              <a:rPr lang="en-US" sz="4000" dirty="0">
                <a:solidFill>
                  <a:schemeClr val="tx2"/>
                </a:solidFill>
                <a:latin typeface="Slack-Lato"/>
              </a:rPr>
              <a:t>How does making time for your passion affect your work- life balance score?</a:t>
            </a:r>
          </a:p>
        </p:txBody>
      </p:sp>
      <p:grpSp>
        <p:nvGrpSpPr>
          <p:cNvPr id="12" name="Group 11">
            <a:extLst>
              <a:ext uri="{FF2B5EF4-FFF2-40B4-BE49-F238E27FC236}">
                <a16:creationId xmlns:a16="http://schemas.microsoft.com/office/drawing/2014/main" id="{A574C829-AF08-4CA3-A132-7BA0448975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2475" y="-40193"/>
            <a:ext cx="3860800" cy="2357750"/>
            <a:chOff x="6867015" y="-1"/>
            <a:chExt cx="5324985" cy="3251912"/>
          </a:xfrm>
          <a:solidFill>
            <a:schemeClr val="accent5">
              <a:alpha val="5000"/>
            </a:schemeClr>
          </a:solidFill>
        </p:grpSpPr>
        <p:sp>
          <p:nvSpPr>
            <p:cNvPr id="13" name="Freeform: Shape 12">
              <a:extLst>
                <a:ext uri="{FF2B5EF4-FFF2-40B4-BE49-F238E27FC236}">
                  <a16:creationId xmlns:a16="http://schemas.microsoft.com/office/drawing/2014/main" id="{86657EC0-FDE0-46ED-B690-5D6F39E7C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0469DA12-6B55-4610-981D-8D39001A33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C17A0838-B219-4FA5-9F2E-41DFEF1681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C40A62EB-A3D1-42CD-900F-B95A32AD4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Picture 10" descr="Chart, line chart&#10;&#10;Description automatically generated">
            <a:extLst>
              <a:ext uri="{FF2B5EF4-FFF2-40B4-BE49-F238E27FC236}">
                <a16:creationId xmlns:a16="http://schemas.microsoft.com/office/drawing/2014/main" id="{F3323237-C92D-26FA-2E76-C0861EB0EDFB}"/>
              </a:ext>
            </a:extLst>
          </p:cNvPr>
          <p:cNvPicPr>
            <a:picLocks noChangeAspect="1"/>
          </p:cNvPicPr>
          <p:nvPr/>
        </p:nvPicPr>
        <p:blipFill>
          <a:blip r:embed="rId4"/>
          <a:stretch>
            <a:fillRect/>
          </a:stretch>
        </p:blipFill>
        <p:spPr>
          <a:xfrm>
            <a:off x="5047625" y="2317557"/>
            <a:ext cx="5487650" cy="3658433"/>
          </a:xfrm>
          <a:prstGeom prst="rect">
            <a:avLst/>
          </a:prstGeom>
        </p:spPr>
      </p:pic>
      <p:grpSp>
        <p:nvGrpSpPr>
          <p:cNvPr id="18" name="Group 17">
            <a:extLst>
              <a:ext uri="{FF2B5EF4-FFF2-40B4-BE49-F238E27FC236}">
                <a16:creationId xmlns:a16="http://schemas.microsoft.com/office/drawing/2014/main" id="{1D3FC9CC-6461-481B-BB4C-19D576432F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76747" y="4683666"/>
            <a:ext cx="2514948" cy="2174333"/>
            <a:chOff x="-305" y="-4155"/>
            <a:chExt cx="2514948" cy="2174333"/>
          </a:xfrm>
        </p:grpSpPr>
        <p:sp>
          <p:nvSpPr>
            <p:cNvPr id="19" name="Freeform: Shape 18">
              <a:extLst>
                <a:ext uri="{FF2B5EF4-FFF2-40B4-BE49-F238E27FC236}">
                  <a16:creationId xmlns:a16="http://schemas.microsoft.com/office/drawing/2014/main" id="{3DC5B0F2-69AA-43F6-913D-55EE92A3A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C7B71A70-289A-4951-A90D-BB2EBEAE5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06B120A3-330F-4099-9B8D-9196387AF1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2" name="Freeform: Shape 21">
              <a:extLst>
                <a:ext uri="{FF2B5EF4-FFF2-40B4-BE49-F238E27FC236}">
                  <a16:creationId xmlns:a16="http://schemas.microsoft.com/office/drawing/2014/main" id="{780CC992-5DC7-4E9B-9A16-9FC4C1BE2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TextBox 27">
            <a:extLst>
              <a:ext uri="{FF2B5EF4-FFF2-40B4-BE49-F238E27FC236}">
                <a16:creationId xmlns:a16="http://schemas.microsoft.com/office/drawing/2014/main" id="{4F9C679B-B9CB-5EB2-BE0A-898C27B01FFC}"/>
              </a:ext>
            </a:extLst>
          </p:cNvPr>
          <p:cNvSpPr txBox="1"/>
          <p:nvPr/>
        </p:nvSpPr>
        <p:spPr>
          <a:xfrm>
            <a:off x="849273" y="5882013"/>
            <a:ext cx="3076575" cy="461665"/>
          </a:xfrm>
          <a:prstGeom prst="rect">
            <a:avLst/>
          </a:prstGeom>
          <a:noFill/>
        </p:spPr>
        <p:txBody>
          <a:bodyPr wrap="square" rtlCol="0">
            <a:spAutoFit/>
          </a:bodyPr>
          <a:lstStyle/>
          <a:p>
            <a:pPr algn="ctr"/>
            <a:r>
              <a:rPr lang="en-US" sz="1200" i="1" dirty="0">
                <a:solidFill>
                  <a:schemeClr val="tx2"/>
                </a:solidFill>
              </a:rPr>
              <a:t>Bar graph of average time spent on passions across different age groups.</a:t>
            </a:r>
          </a:p>
        </p:txBody>
      </p:sp>
      <p:sp>
        <p:nvSpPr>
          <p:cNvPr id="29" name="TextBox 28">
            <a:extLst>
              <a:ext uri="{FF2B5EF4-FFF2-40B4-BE49-F238E27FC236}">
                <a16:creationId xmlns:a16="http://schemas.microsoft.com/office/drawing/2014/main" id="{3067C0EA-B38C-C5FE-77BF-A1D16B7462E5}"/>
              </a:ext>
            </a:extLst>
          </p:cNvPr>
          <p:cNvSpPr txBox="1"/>
          <p:nvPr/>
        </p:nvSpPr>
        <p:spPr>
          <a:xfrm>
            <a:off x="5801415" y="6099315"/>
            <a:ext cx="3878248" cy="646331"/>
          </a:xfrm>
          <a:prstGeom prst="rect">
            <a:avLst/>
          </a:prstGeom>
          <a:noFill/>
        </p:spPr>
        <p:txBody>
          <a:bodyPr wrap="square" rtlCol="0">
            <a:spAutoFit/>
          </a:bodyPr>
          <a:lstStyle/>
          <a:p>
            <a:r>
              <a:rPr lang="en-US" sz="1200" i="1" dirty="0">
                <a:solidFill>
                  <a:schemeClr val="tx2"/>
                </a:solidFill>
              </a:rPr>
              <a:t>Line graph of average time spent on passions and its affect on work- life balance scores.</a:t>
            </a:r>
          </a:p>
          <a:p>
            <a:endParaRPr lang="en-US" sz="1200" dirty="0"/>
          </a:p>
        </p:txBody>
      </p:sp>
    </p:spTree>
    <p:extLst>
      <p:ext uri="{BB962C8B-B14F-4D97-AF65-F5344CB8AC3E}">
        <p14:creationId xmlns:p14="http://schemas.microsoft.com/office/powerpoint/2010/main" val="1765225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6FACB3C-9069-4791-BC5C-0DB7CD19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1F2038E-D777-4B76-81DD-DD13EE91B9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68185" y="611816"/>
            <a:ext cx="4766330" cy="1454051"/>
          </a:xfrm>
        </p:spPr>
        <p:txBody>
          <a:bodyPr vert="horz" lIns="91440" tIns="45720" rIns="91440" bIns="45720" rtlCol="0" anchor="ctr">
            <a:normAutofit/>
          </a:bodyPr>
          <a:lstStyle/>
          <a:p>
            <a:pPr algn="l"/>
            <a:r>
              <a:rPr lang="en-US" sz="3300" kern="1200" dirty="0">
                <a:latin typeface="+mj-lt"/>
                <a:ea typeface="+mj-ea"/>
                <a:cs typeface="+mj-cs"/>
              </a:rPr>
              <a:t>Does Finishing Your To-Do List impact overall life satisfaction?</a:t>
            </a:r>
          </a:p>
        </p:txBody>
      </p:sp>
      <p:sp>
        <p:nvSpPr>
          <p:cNvPr id="4" name="Subtitle 2">
            <a:extLst>
              <a:ext uri="{FF2B5EF4-FFF2-40B4-BE49-F238E27FC236}">
                <a16:creationId xmlns:a16="http://schemas.microsoft.com/office/drawing/2014/main" id="{A02FA189-2501-FABC-1996-34324FF2AC32}"/>
              </a:ext>
            </a:extLst>
          </p:cNvPr>
          <p:cNvSpPr txBox="1">
            <a:spLocks/>
          </p:cNvSpPr>
          <p:nvPr/>
        </p:nvSpPr>
        <p:spPr>
          <a:xfrm>
            <a:off x="546410" y="2687317"/>
            <a:ext cx="5549590" cy="335347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b="1" dirty="0"/>
              <a:t>Survey Question: How well do you complete your weekly To-Do lists?</a:t>
            </a:r>
          </a:p>
          <a:p>
            <a:pPr indent="-228600" algn="l">
              <a:buFont typeface="Arial" panose="020B0604020202020204" pitchFamily="34" charset="0"/>
              <a:buChar char="•"/>
            </a:pPr>
            <a:endParaRPr lang="en-US" b="1" dirty="0"/>
          </a:p>
          <a:p>
            <a:pPr marL="800100" lvl="1" indent="-228600" algn="l">
              <a:buFont typeface="Arial" panose="020B0604020202020204" pitchFamily="34" charset="0"/>
              <a:buChar char="•"/>
            </a:pPr>
            <a:r>
              <a:rPr lang="en-US" sz="2400" dirty="0"/>
              <a:t>Include your weekly goals, work- and personal-related tasks.</a:t>
            </a:r>
          </a:p>
          <a:p>
            <a:pPr marL="800100" lvl="1" indent="-228600" algn="l">
              <a:buFont typeface="Arial" panose="020B0604020202020204" pitchFamily="34" charset="0"/>
              <a:buChar char="•"/>
            </a:pPr>
            <a:r>
              <a:rPr lang="en-US" sz="2400" dirty="0"/>
              <a:t>On a scale of 0 = not at all to </a:t>
            </a:r>
          </a:p>
          <a:p>
            <a:pPr marL="571500" lvl="1" algn="l"/>
            <a:r>
              <a:rPr lang="en-US" sz="2400" dirty="0"/>
              <a:t>    10 = very well.</a:t>
            </a:r>
          </a:p>
          <a:p>
            <a:pPr marL="342900" indent="-228600" algn="l">
              <a:buFont typeface="Arial" panose="020B0604020202020204" pitchFamily="34" charset="0"/>
              <a:buChar char="•"/>
            </a:pPr>
            <a:endParaRPr lang="en-US" sz="1800" dirty="0">
              <a:solidFill>
                <a:schemeClr val="tx2"/>
              </a:solidFill>
            </a:endParaRPr>
          </a:p>
          <a:p>
            <a:pPr indent="-228600" algn="l">
              <a:buFont typeface="Arial" panose="020B0604020202020204" pitchFamily="34" charset="0"/>
              <a:buChar char="•"/>
            </a:pPr>
            <a:endParaRPr lang="en-US" sz="1800" dirty="0">
              <a:solidFill>
                <a:schemeClr val="tx2"/>
              </a:solidFill>
            </a:endParaRPr>
          </a:p>
          <a:p>
            <a:pPr indent="-228600" algn="l">
              <a:buFont typeface="Arial" panose="020B0604020202020204" pitchFamily="34" charset="0"/>
              <a:buChar char="•"/>
            </a:pPr>
            <a:endParaRPr lang="en-US" sz="1800" dirty="0">
              <a:solidFill>
                <a:schemeClr val="tx2"/>
              </a:solidFill>
            </a:endParaRPr>
          </a:p>
        </p:txBody>
      </p:sp>
      <p:grpSp>
        <p:nvGrpSpPr>
          <p:cNvPr id="14" name="Group 13">
            <a:extLst>
              <a:ext uri="{FF2B5EF4-FFF2-40B4-BE49-F238E27FC236}">
                <a16:creationId xmlns:a16="http://schemas.microsoft.com/office/drawing/2014/main" id="{DD354807-230F-4402-B1B9-F733A8F1F1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18240" y="-16714"/>
            <a:ext cx="6373761" cy="6874714"/>
            <a:chOff x="5818240" y="-1"/>
            <a:chExt cx="6373761" cy="6874714"/>
          </a:xfrm>
        </p:grpSpPr>
        <p:sp>
          <p:nvSpPr>
            <p:cNvPr id="15" name="Freeform: Shape 14">
              <a:extLst>
                <a:ext uri="{FF2B5EF4-FFF2-40B4-BE49-F238E27FC236}">
                  <a16:creationId xmlns:a16="http://schemas.microsoft.com/office/drawing/2014/main" id="{BF5A6F4A-CE87-4D5C-9382-8167967CE8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18240" y="-1"/>
              <a:ext cx="6373761" cy="6874714"/>
            </a:xfrm>
            <a:custGeom>
              <a:avLst/>
              <a:gdLst>
                <a:gd name="connsiteX0" fmla="*/ 6373761 w 6373761"/>
                <a:gd name="connsiteY0" fmla="*/ 5771297 h 6874714"/>
                <a:gd name="connsiteX1" fmla="*/ 6373761 w 6373761"/>
                <a:gd name="connsiteY1" fmla="*/ 6247960 h 6874714"/>
                <a:gd name="connsiteX2" fmla="*/ 6235932 w 6373761"/>
                <a:gd name="connsiteY2" fmla="*/ 6361930 h 6874714"/>
                <a:gd name="connsiteX3" fmla="*/ 5960375 w 6373761"/>
                <a:gd name="connsiteY3" fmla="*/ 6587489 h 6874714"/>
                <a:gd name="connsiteX4" fmla="*/ 5822907 w 6373761"/>
                <a:gd name="connsiteY4" fmla="*/ 6701871 h 6874714"/>
                <a:gd name="connsiteX5" fmla="*/ 5681115 w 6373761"/>
                <a:gd name="connsiteY5" fmla="*/ 6816896 h 6874714"/>
                <a:gd name="connsiteX6" fmla="*/ 5604096 w 6373761"/>
                <a:gd name="connsiteY6" fmla="*/ 6874714 h 6874714"/>
                <a:gd name="connsiteX7" fmla="*/ 4878485 w 6373761"/>
                <a:gd name="connsiteY7" fmla="*/ 6874714 h 6874714"/>
                <a:gd name="connsiteX8" fmla="*/ 5006014 w 6373761"/>
                <a:gd name="connsiteY8" fmla="*/ 6800200 h 6874714"/>
                <a:gd name="connsiteX9" fmla="*/ 5149855 w 6373761"/>
                <a:gd name="connsiteY9" fmla="*/ 6707667 h 6874714"/>
                <a:gd name="connsiteX10" fmla="*/ 5431866 w 6373761"/>
                <a:gd name="connsiteY10" fmla="*/ 6506210 h 6874714"/>
                <a:gd name="connsiteX11" fmla="*/ 5571036 w 6373761"/>
                <a:gd name="connsiteY11" fmla="*/ 6399557 h 6874714"/>
                <a:gd name="connsiteX12" fmla="*/ 5711649 w 6373761"/>
                <a:gd name="connsiteY12" fmla="*/ 6288912 h 6874714"/>
                <a:gd name="connsiteX13" fmla="*/ 6276589 w 6373761"/>
                <a:gd name="connsiteY13" fmla="*/ 5852379 h 6874714"/>
                <a:gd name="connsiteX14" fmla="*/ 3975975 w 6373761"/>
                <a:gd name="connsiteY14" fmla="*/ 263 h 6874714"/>
                <a:gd name="connsiteX15" fmla="*/ 4350473 w 6373761"/>
                <a:gd name="connsiteY15" fmla="*/ 24963 h 6874714"/>
                <a:gd name="connsiteX16" fmla="*/ 5077909 w 6373761"/>
                <a:gd name="connsiteY16" fmla="*/ 189450 h 6874714"/>
                <a:gd name="connsiteX17" fmla="*/ 5746507 w 6373761"/>
                <a:gd name="connsiteY17" fmla="*/ 505804 h 6874714"/>
                <a:gd name="connsiteX18" fmla="*/ 6322456 w 6373761"/>
                <a:gd name="connsiteY18" fmla="*/ 956633 h 6874714"/>
                <a:gd name="connsiteX19" fmla="*/ 6373761 w 6373761"/>
                <a:gd name="connsiteY19" fmla="*/ 1011863 h 6874714"/>
                <a:gd name="connsiteX20" fmla="*/ 6373761 w 6373761"/>
                <a:gd name="connsiteY20" fmla="*/ 1185075 h 6874714"/>
                <a:gd name="connsiteX21" fmla="*/ 6359489 w 6373761"/>
                <a:gd name="connsiteY21" fmla="*/ 1169497 h 6874714"/>
                <a:gd name="connsiteX22" fmla="*/ 6233869 w 6373761"/>
                <a:gd name="connsiteY22" fmla="*/ 1047442 h 6874714"/>
                <a:gd name="connsiteX23" fmla="*/ 5961423 w 6373761"/>
                <a:gd name="connsiteY23" fmla="*/ 827953 h 6874714"/>
                <a:gd name="connsiteX24" fmla="*/ 5663555 w 6373761"/>
                <a:gd name="connsiteY24" fmla="*/ 645304 h 6874714"/>
                <a:gd name="connsiteX25" fmla="*/ 5013827 w 6373761"/>
                <a:gd name="connsiteY25" fmla="*/ 397863 h 6874714"/>
                <a:gd name="connsiteX26" fmla="*/ 4327409 w 6373761"/>
                <a:gd name="connsiteY26" fmla="*/ 302545 h 6874714"/>
                <a:gd name="connsiteX27" fmla="*/ 3639939 w 6373761"/>
                <a:gd name="connsiteY27" fmla="*/ 338868 h 6874714"/>
                <a:gd name="connsiteX28" fmla="*/ 3302495 w 6373761"/>
                <a:gd name="connsiteY28" fmla="*/ 403659 h 6874714"/>
                <a:gd name="connsiteX29" fmla="*/ 2971604 w 6373761"/>
                <a:gd name="connsiteY29" fmla="*/ 496273 h 6874714"/>
                <a:gd name="connsiteX30" fmla="*/ 2648706 w 6373761"/>
                <a:gd name="connsiteY30" fmla="*/ 614389 h 6874714"/>
                <a:gd name="connsiteX31" fmla="*/ 2335374 w 6373761"/>
                <a:gd name="connsiteY31" fmla="*/ 757109 h 6874714"/>
                <a:gd name="connsiteX32" fmla="*/ 1741342 w 6373761"/>
                <a:gd name="connsiteY32" fmla="*/ 1107725 h 6874714"/>
                <a:gd name="connsiteX33" fmla="*/ 1600861 w 6373761"/>
                <a:gd name="connsiteY33" fmla="*/ 1208710 h 6874714"/>
                <a:gd name="connsiteX34" fmla="*/ 1531799 w 6373761"/>
                <a:gd name="connsiteY34" fmla="*/ 1260879 h 6874714"/>
                <a:gd name="connsiteX35" fmla="*/ 1463655 w 6373761"/>
                <a:gd name="connsiteY35" fmla="*/ 1314333 h 6874714"/>
                <a:gd name="connsiteX36" fmla="*/ 1200777 w 6373761"/>
                <a:gd name="connsiteY36" fmla="*/ 1541166 h 6874714"/>
                <a:gd name="connsiteX37" fmla="*/ 731501 w 6373761"/>
                <a:gd name="connsiteY37" fmla="*/ 2055754 h 6874714"/>
                <a:gd name="connsiteX38" fmla="*/ 531393 w 6373761"/>
                <a:gd name="connsiteY38" fmla="*/ 2342739 h 6874714"/>
                <a:gd name="connsiteX39" fmla="*/ 361033 w 6373761"/>
                <a:gd name="connsiteY39" fmla="*/ 2649046 h 6874714"/>
                <a:gd name="connsiteX40" fmla="*/ 323292 w 6373761"/>
                <a:gd name="connsiteY40" fmla="*/ 2728263 h 6874714"/>
                <a:gd name="connsiteX41" fmla="*/ 304945 w 6373761"/>
                <a:gd name="connsiteY41" fmla="*/ 2768193 h 6874714"/>
                <a:gd name="connsiteX42" fmla="*/ 287516 w 6373761"/>
                <a:gd name="connsiteY42" fmla="*/ 2808510 h 6874714"/>
                <a:gd name="connsiteX43" fmla="*/ 254230 w 6373761"/>
                <a:gd name="connsiteY43" fmla="*/ 2889788 h 6874714"/>
                <a:gd name="connsiteX44" fmla="*/ 223042 w 6373761"/>
                <a:gd name="connsiteY44" fmla="*/ 2971968 h 6874714"/>
                <a:gd name="connsiteX45" fmla="*/ 121611 w 6373761"/>
                <a:gd name="connsiteY45" fmla="*/ 3308544 h 6874714"/>
                <a:gd name="connsiteX46" fmla="*/ 39314 w 6373761"/>
                <a:gd name="connsiteY46" fmla="*/ 4005912 h 6874714"/>
                <a:gd name="connsiteX47" fmla="*/ 73910 w 6373761"/>
                <a:gd name="connsiteY47" fmla="*/ 4354081 h 6874714"/>
                <a:gd name="connsiteX48" fmla="*/ 179534 w 6373761"/>
                <a:gd name="connsiteY48" fmla="*/ 4687050 h 6874714"/>
                <a:gd name="connsiteX49" fmla="*/ 215964 w 6373761"/>
                <a:gd name="connsiteY49" fmla="*/ 4766654 h 6874714"/>
                <a:gd name="connsiteX50" fmla="*/ 256457 w 6373761"/>
                <a:gd name="connsiteY50" fmla="*/ 4844455 h 6874714"/>
                <a:gd name="connsiteX51" fmla="*/ 346225 w 6373761"/>
                <a:gd name="connsiteY51" fmla="*/ 4995290 h 6874714"/>
                <a:gd name="connsiteX52" fmla="*/ 445296 w 6373761"/>
                <a:gd name="connsiteY52" fmla="*/ 5140971 h 6874714"/>
                <a:gd name="connsiteX53" fmla="*/ 551443 w 6373761"/>
                <a:gd name="connsiteY53" fmla="*/ 5282531 h 6874714"/>
                <a:gd name="connsiteX54" fmla="*/ 772387 w 6373761"/>
                <a:gd name="connsiteY54" fmla="*/ 5562561 h 6874714"/>
                <a:gd name="connsiteX55" fmla="*/ 882858 w 6373761"/>
                <a:gd name="connsiteY55" fmla="*/ 5704507 h 6874714"/>
                <a:gd name="connsiteX56" fmla="*/ 990316 w 6373761"/>
                <a:gd name="connsiteY56" fmla="*/ 5848258 h 6874714"/>
                <a:gd name="connsiteX57" fmla="*/ 1097774 w 6373761"/>
                <a:gd name="connsiteY57" fmla="*/ 5987114 h 6874714"/>
                <a:gd name="connsiteX58" fmla="*/ 1210080 w 6373761"/>
                <a:gd name="connsiteY58" fmla="*/ 6121203 h 6874714"/>
                <a:gd name="connsiteX59" fmla="*/ 1448192 w 6373761"/>
                <a:gd name="connsiteY59" fmla="*/ 6374054 h 6874714"/>
                <a:gd name="connsiteX60" fmla="*/ 1982991 w 6373761"/>
                <a:gd name="connsiteY60" fmla="*/ 6796158 h 6874714"/>
                <a:gd name="connsiteX61" fmla="*/ 2118475 w 6373761"/>
                <a:gd name="connsiteY61" fmla="*/ 6874714 h 6874714"/>
                <a:gd name="connsiteX62" fmla="*/ 1569874 w 6373761"/>
                <a:gd name="connsiteY62" fmla="*/ 6874714 h 6874714"/>
                <a:gd name="connsiteX63" fmla="*/ 1507802 w 6373761"/>
                <a:gd name="connsiteY63" fmla="*/ 6817815 h 6874714"/>
                <a:gd name="connsiteX64" fmla="*/ 1256865 w 6373761"/>
                <a:gd name="connsiteY64" fmla="*/ 6543437 h 6874714"/>
                <a:gd name="connsiteX65" fmla="*/ 1038410 w 6373761"/>
                <a:gd name="connsiteY65" fmla="*/ 6248722 h 6874714"/>
                <a:gd name="connsiteX66" fmla="*/ 845380 w 6373761"/>
                <a:gd name="connsiteY66" fmla="*/ 5941386 h 6874714"/>
                <a:gd name="connsiteX67" fmla="*/ 755351 w 6373761"/>
                <a:gd name="connsiteY67" fmla="*/ 5788877 h 6874714"/>
                <a:gd name="connsiteX68" fmla="*/ 661784 w 6373761"/>
                <a:gd name="connsiteY68" fmla="*/ 5638944 h 6874714"/>
                <a:gd name="connsiteX69" fmla="*/ 466525 w 6373761"/>
                <a:gd name="connsiteY69" fmla="*/ 5340366 h 6874714"/>
                <a:gd name="connsiteX70" fmla="*/ 370992 w 6373761"/>
                <a:gd name="connsiteY70" fmla="*/ 5188502 h 6874714"/>
                <a:gd name="connsiteX71" fmla="*/ 280046 w 6373761"/>
                <a:gd name="connsiteY71" fmla="*/ 5033287 h 6874714"/>
                <a:gd name="connsiteX72" fmla="*/ 126853 w 6373761"/>
                <a:gd name="connsiteY72" fmla="*/ 4707660 h 6874714"/>
                <a:gd name="connsiteX73" fmla="*/ 30272 w 6373761"/>
                <a:gd name="connsiteY73" fmla="*/ 4362068 h 6874714"/>
                <a:gd name="connsiteX74" fmla="*/ 0 w 6373761"/>
                <a:gd name="connsiteY74" fmla="*/ 4005912 h 6874714"/>
                <a:gd name="connsiteX75" fmla="*/ 270480 w 6373761"/>
                <a:gd name="connsiteY75" fmla="*/ 2610532 h 6874714"/>
                <a:gd name="connsiteX76" fmla="*/ 415942 w 6373761"/>
                <a:gd name="connsiteY76" fmla="*/ 2280526 h 6874714"/>
                <a:gd name="connsiteX77" fmla="*/ 590102 w 6373761"/>
                <a:gd name="connsiteY77" fmla="*/ 1962626 h 6874714"/>
                <a:gd name="connsiteX78" fmla="*/ 1020719 w 6373761"/>
                <a:gd name="connsiteY78" fmla="*/ 1373070 h 6874714"/>
                <a:gd name="connsiteX79" fmla="*/ 1275080 w 6373761"/>
                <a:gd name="connsiteY79" fmla="*/ 1107081 h 6874714"/>
                <a:gd name="connsiteX80" fmla="*/ 1342437 w 6373761"/>
                <a:gd name="connsiteY80" fmla="*/ 1043965 h 6874714"/>
                <a:gd name="connsiteX81" fmla="*/ 1411106 w 6373761"/>
                <a:gd name="connsiteY81" fmla="*/ 982138 h 6874714"/>
                <a:gd name="connsiteX82" fmla="*/ 1553029 w 6373761"/>
                <a:gd name="connsiteY82" fmla="*/ 863376 h 6874714"/>
                <a:gd name="connsiteX83" fmla="*/ 2173401 w 6373761"/>
                <a:gd name="connsiteY83" fmla="*/ 454409 h 6874714"/>
                <a:gd name="connsiteX84" fmla="*/ 3599708 w 6373761"/>
                <a:gd name="connsiteY84" fmla="*/ 16332 h 6874714"/>
                <a:gd name="connsiteX85" fmla="*/ 3975975 w 6373761"/>
                <a:gd name="connsiteY85" fmla="*/ 263 h 687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73761" h="6874714">
                  <a:moveTo>
                    <a:pt x="6373761" y="5771297"/>
                  </a:moveTo>
                  <a:lnTo>
                    <a:pt x="6373761" y="6247960"/>
                  </a:lnTo>
                  <a:lnTo>
                    <a:pt x="6235932" y="6361930"/>
                  </a:lnTo>
                  <a:cubicBezTo>
                    <a:pt x="6143250" y="6437460"/>
                    <a:pt x="6051059" y="6512200"/>
                    <a:pt x="5960375" y="6587489"/>
                  </a:cubicBezTo>
                  <a:lnTo>
                    <a:pt x="5822907" y="6701871"/>
                  </a:lnTo>
                  <a:cubicBezTo>
                    <a:pt x="5776123" y="6740385"/>
                    <a:pt x="5729079" y="6778899"/>
                    <a:pt x="5681115" y="6816896"/>
                  </a:cubicBezTo>
                  <a:lnTo>
                    <a:pt x="5604096" y="6874714"/>
                  </a:lnTo>
                  <a:lnTo>
                    <a:pt x="4878485" y="6874714"/>
                  </a:lnTo>
                  <a:lnTo>
                    <a:pt x="5006014" y="6800200"/>
                  </a:lnTo>
                  <a:cubicBezTo>
                    <a:pt x="5054354" y="6770429"/>
                    <a:pt x="5102285" y="6739483"/>
                    <a:pt x="5149855" y="6707667"/>
                  </a:cubicBezTo>
                  <a:cubicBezTo>
                    <a:pt x="5244993" y="6643906"/>
                    <a:pt x="5338561" y="6576025"/>
                    <a:pt x="5431866" y="6506210"/>
                  </a:cubicBezTo>
                  <a:cubicBezTo>
                    <a:pt x="5478386" y="6471304"/>
                    <a:pt x="5524777" y="6435495"/>
                    <a:pt x="5571036" y="6399557"/>
                  </a:cubicBezTo>
                  <a:lnTo>
                    <a:pt x="5711649" y="6288912"/>
                  </a:lnTo>
                  <a:cubicBezTo>
                    <a:pt x="5902059" y="6140395"/>
                    <a:pt x="6093257" y="5998320"/>
                    <a:pt x="6276589" y="5852379"/>
                  </a:cubicBezTo>
                  <a:close/>
                  <a:moveTo>
                    <a:pt x="3975975" y="263"/>
                  </a:moveTo>
                  <a:cubicBezTo>
                    <a:pt x="4101550" y="1809"/>
                    <a:pt x="4226830" y="10149"/>
                    <a:pt x="4350473" y="24963"/>
                  </a:cubicBezTo>
                  <a:cubicBezTo>
                    <a:pt x="4598149" y="54846"/>
                    <a:pt x="4842943" y="108687"/>
                    <a:pt x="5077909" y="189450"/>
                  </a:cubicBezTo>
                  <a:cubicBezTo>
                    <a:pt x="5312876" y="269955"/>
                    <a:pt x="5537357" y="376867"/>
                    <a:pt x="5746507" y="505804"/>
                  </a:cubicBezTo>
                  <a:cubicBezTo>
                    <a:pt x="5955527" y="634999"/>
                    <a:pt x="6148688" y="786864"/>
                    <a:pt x="6322456" y="956633"/>
                  </a:cubicBezTo>
                  <a:lnTo>
                    <a:pt x="6373761" y="1011863"/>
                  </a:lnTo>
                  <a:lnTo>
                    <a:pt x="6373761" y="1185075"/>
                  </a:lnTo>
                  <a:lnTo>
                    <a:pt x="6359489" y="1169497"/>
                  </a:lnTo>
                  <a:cubicBezTo>
                    <a:pt x="6318811" y="1127602"/>
                    <a:pt x="6276917" y="1086890"/>
                    <a:pt x="6233869" y="1047442"/>
                  </a:cubicBezTo>
                  <a:cubicBezTo>
                    <a:pt x="6147509" y="968870"/>
                    <a:pt x="6056431" y="895448"/>
                    <a:pt x="5961423" y="827953"/>
                  </a:cubicBezTo>
                  <a:cubicBezTo>
                    <a:pt x="5865891" y="761102"/>
                    <a:pt x="5766688" y="699403"/>
                    <a:pt x="5663555" y="645304"/>
                  </a:cubicBezTo>
                  <a:cubicBezTo>
                    <a:pt x="5457943" y="535816"/>
                    <a:pt x="5238703" y="453894"/>
                    <a:pt x="5013827" y="397863"/>
                  </a:cubicBezTo>
                  <a:cubicBezTo>
                    <a:pt x="4788953" y="341703"/>
                    <a:pt x="4558442" y="310917"/>
                    <a:pt x="4327409" y="302545"/>
                  </a:cubicBezTo>
                  <a:cubicBezTo>
                    <a:pt x="4096111" y="293012"/>
                    <a:pt x="3867174" y="305893"/>
                    <a:pt x="3639939" y="338868"/>
                  </a:cubicBezTo>
                  <a:cubicBezTo>
                    <a:pt x="3526585" y="355999"/>
                    <a:pt x="3413885" y="377254"/>
                    <a:pt x="3302495" y="403659"/>
                  </a:cubicBezTo>
                  <a:cubicBezTo>
                    <a:pt x="3191107" y="430451"/>
                    <a:pt x="3080634" y="460978"/>
                    <a:pt x="2971604" y="496273"/>
                  </a:cubicBezTo>
                  <a:cubicBezTo>
                    <a:pt x="2862573" y="531437"/>
                    <a:pt x="2754854" y="570852"/>
                    <a:pt x="2648706" y="614389"/>
                  </a:cubicBezTo>
                  <a:cubicBezTo>
                    <a:pt x="2542690" y="658056"/>
                    <a:pt x="2438114" y="705714"/>
                    <a:pt x="2335374" y="757109"/>
                  </a:cubicBezTo>
                  <a:cubicBezTo>
                    <a:pt x="2129894" y="859769"/>
                    <a:pt x="1931228" y="976855"/>
                    <a:pt x="1741342" y="1107725"/>
                  </a:cubicBezTo>
                  <a:cubicBezTo>
                    <a:pt x="1694035" y="1140571"/>
                    <a:pt x="1646858" y="1173933"/>
                    <a:pt x="1600861" y="1208710"/>
                  </a:cubicBezTo>
                  <a:cubicBezTo>
                    <a:pt x="1577535" y="1225713"/>
                    <a:pt x="1554732" y="1243361"/>
                    <a:pt x="1531799" y="1260879"/>
                  </a:cubicBezTo>
                  <a:cubicBezTo>
                    <a:pt x="1508735" y="1278267"/>
                    <a:pt x="1486064" y="1296171"/>
                    <a:pt x="1463655" y="1314333"/>
                  </a:cubicBezTo>
                  <a:cubicBezTo>
                    <a:pt x="1373627" y="1386853"/>
                    <a:pt x="1285564" y="1462077"/>
                    <a:pt x="1200777" y="1541166"/>
                  </a:cubicBezTo>
                  <a:cubicBezTo>
                    <a:pt x="1030810" y="1698827"/>
                    <a:pt x="873161" y="1870785"/>
                    <a:pt x="731501" y="2055754"/>
                  </a:cubicBezTo>
                  <a:cubicBezTo>
                    <a:pt x="660734" y="2148239"/>
                    <a:pt x="593771" y="2243944"/>
                    <a:pt x="531393" y="2342739"/>
                  </a:cubicBezTo>
                  <a:cubicBezTo>
                    <a:pt x="470063" y="2442050"/>
                    <a:pt x="412140" y="2543810"/>
                    <a:pt x="361033" y="2649046"/>
                  </a:cubicBezTo>
                  <a:cubicBezTo>
                    <a:pt x="347798" y="2675194"/>
                    <a:pt x="335479" y="2701728"/>
                    <a:pt x="323292" y="2728263"/>
                  </a:cubicBezTo>
                  <a:lnTo>
                    <a:pt x="304945" y="2768193"/>
                  </a:lnTo>
                  <a:lnTo>
                    <a:pt x="287516" y="2808510"/>
                  </a:lnTo>
                  <a:cubicBezTo>
                    <a:pt x="276115" y="2835432"/>
                    <a:pt x="264583" y="2862352"/>
                    <a:pt x="254230" y="2889788"/>
                  </a:cubicBezTo>
                  <a:cubicBezTo>
                    <a:pt x="243877" y="2917224"/>
                    <a:pt x="232477" y="2944274"/>
                    <a:pt x="223042" y="2971968"/>
                  </a:cubicBezTo>
                  <a:cubicBezTo>
                    <a:pt x="182679" y="3081970"/>
                    <a:pt x="148475" y="3194291"/>
                    <a:pt x="121611" y="3308544"/>
                  </a:cubicBezTo>
                  <a:cubicBezTo>
                    <a:pt x="67096" y="3536534"/>
                    <a:pt x="39183" y="3771224"/>
                    <a:pt x="39314" y="4005912"/>
                  </a:cubicBezTo>
                  <a:cubicBezTo>
                    <a:pt x="39969" y="4122871"/>
                    <a:pt x="51109" y="4239571"/>
                    <a:pt x="73910" y="4354081"/>
                  </a:cubicBezTo>
                  <a:cubicBezTo>
                    <a:pt x="97892" y="4468334"/>
                    <a:pt x="132619" y="4580140"/>
                    <a:pt x="179534" y="4687050"/>
                  </a:cubicBezTo>
                  <a:cubicBezTo>
                    <a:pt x="190673" y="4713972"/>
                    <a:pt x="203647" y="4740249"/>
                    <a:pt x="215964" y="4766654"/>
                  </a:cubicBezTo>
                  <a:cubicBezTo>
                    <a:pt x="229332" y="4792674"/>
                    <a:pt x="242043" y="4818950"/>
                    <a:pt x="256457" y="4844455"/>
                  </a:cubicBezTo>
                  <a:cubicBezTo>
                    <a:pt x="283978" y="4895978"/>
                    <a:pt x="314642" y="4945956"/>
                    <a:pt x="346225" y="4995290"/>
                  </a:cubicBezTo>
                  <a:cubicBezTo>
                    <a:pt x="377676" y="5044752"/>
                    <a:pt x="411355" y="5092926"/>
                    <a:pt x="445296" y="5140971"/>
                  </a:cubicBezTo>
                  <a:cubicBezTo>
                    <a:pt x="479760" y="5188630"/>
                    <a:pt x="515537" y="5235645"/>
                    <a:pt x="551443" y="5282531"/>
                  </a:cubicBezTo>
                  <a:cubicBezTo>
                    <a:pt x="623387" y="5376434"/>
                    <a:pt x="698608" y="5468402"/>
                    <a:pt x="772387" y="5562561"/>
                  </a:cubicBezTo>
                  <a:cubicBezTo>
                    <a:pt x="809472" y="5609448"/>
                    <a:pt x="846428" y="5656719"/>
                    <a:pt x="882858" y="5704507"/>
                  </a:cubicBezTo>
                  <a:cubicBezTo>
                    <a:pt x="919159" y="5751909"/>
                    <a:pt x="955196" y="5802273"/>
                    <a:pt x="990316" y="5848258"/>
                  </a:cubicBezTo>
                  <a:cubicBezTo>
                    <a:pt x="1025175" y="5895402"/>
                    <a:pt x="1061736" y="5941129"/>
                    <a:pt x="1097774" y="5987114"/>
                  </a:cubicBezTo>
                  <a:cubicBezTo>
                    <a:pt x="1134860" y="6032326"/>
                    <a:pt x="1171684" y="6077536"/>
                    <a:pt x="1210080" y="6121203"/>
                  </a:cubicBezTo>
                  <a:cubicBezTo>
                    <a:pt x="1286350" y="6209051"/>
                    <a:pt x="1365632" y="6293677"/>
                    <a:pt x="1448192" y="6374054"/>
                  </a:cubicBezTo>
                  <a:cubicBezTo>
                    <a:pt x="1613572" y="6534420"/>
                    <a:pt x="1792057" y="6677526"/>
                    <a:pt x="1982991" y="6796158"/>
                  </a:cubicBezTo>
                  <a:lnTo>
                    <a:pt x="2118475" y="6874714"/>
                  </a:lnTo>
                  <a:lnTo>
                    <a:pt x="1569874" y="6874714"/>
                  </a:lnTo>
                  <a:lnTo>
                    <a:pt x="1507802" y="6817815"/>
                  </a:lnTo>
                  <a:cubicBezTo>
                    <a:pt x="1418412" y="6730595"/>
                    <a:pt x="1334903" y="6638562"/>
                    <a:pt x="1256865" y="6543437"/>
                  </a:cubicBezTo>
                  <a:cubicBezTo>
                    <a:pt x="1179155" y="6447861"/>
                    <a:pt x="1106817" y="6349194"/>
                    <a:pt x="1038410" y="6248722"/>
                  </a:cubicBezTo>
                  <a:cubicBezTo>
                    <a:pt x="969873" y="6148253"/>
                    <a:pt x="905922" y="6045592"/>
                    <a:pt x="845380" y="5941386"/>
                  </a:cubicBezTo>
                  <a:cubicBezTo>
                    <a:pt x="814453" y="5888704"/>
                    <a:pt x="786147" y="5839370"/>
                    <a:pt x="755351" y="5788877"/>
                  </a:cubicBezTo>
                  <a:cubicBezTo>
                    <a:pt x="724817" y="5738771"/>
                    <a:pt x="693760" y="5688665"/>
                    <a:pt x="661784" y="5638944"/>
                  </a:cubicBezTo>
                  <a:lnTo>
                    <a:pt x="466525" y="5340366"/>
                  </a:lnTo>
                  <a:cubicBezTo>
                    <a:pt x="434156" y="5290131"/>
                    <a:pt x="402181" y="5239639"/>
                    <a:pt x="370992" y="5188502"/>
                  </a:cubicBezTo>
                  <a:cubicBezTo>
                    <a:pt x="339803" y="5137364"/>
                    <a:pt x="308876" y="5086099"/>
                    <a:pt x="280046" y="5033287"/>
                  </a:cubicBezTo>
                  <a:cubicBezTo>
                    <a:pt x="222255" y="4928179"/>
                    <a:pt x="169181" y="4819982"/>
                    <a:pt x="126853" y="4707660"/>
                  </a:cubicBezTo>
                  <a:cubicBezTo>
                    <a:pt x="83739" y="4595725"/>
                    <a:pt x="51764" y="4479670"/>
                    <a:pt x="30272" y="4362068"/>
                  </a:cubicBezTo>
                  <a:cubicBezTo>
                    <a:pt x="9698" y="4244466"/>
                    <a:pt x="0" y="4125060"/>
                    <a:pt x="0" y="4005912"/>
                  </a:cubicBezTo>
                  <a:cubicBezTo>
                    <a:pt x="1704" y="3530867"/>
                    <a:pt x="95140" y="3057110"/>
                    <a:pt x="270480" y="2610532"/>
                  </a:cubicBezTo>
                  <a:cubicBezTo>
                    <a:pt x="314511" y="2498984"/>
                    <a:pt x="362212" y="2388466"/>
                    <a:pt x="415942" y="2280526"/>
                  </a:cubicBezTo>
                  <a:cubicBezTo>
                    <a:pt x="468884" y="2172197"/>
                    <a:pt x="527199" y="2066188"/>
                    <a:pt x="590102" y="1962626"/>
                  </a:cubicBezTo>
                  <a:cubicBezTo>
                    <a:pt x="716037" y="1755631"/>
                    <a:pt x="859794" y="1557653"/>
                    <a:pt x="1020719" y="1373070"/>
                  </a:cubicBezTo>
                  <a:cubicBezTo>
                    <a:pt x="1101575" y="1281101"/>
                    <a:pt x="1185969" y="1191838"/>
                    <a:pt x="1275080" y="1107081"/>
                  </a:cubicBezTo>
                  <a:cubicBezTo>
                    <a:pt x="1297227" y="1085699"/>
                    <a:pt x="1319504" y="1064575"/>
                    <a:pt x="1342437" y="1043965"/>
                  </a:cubicBezTo>
                  <a:cubicBezTo>
                    <a:pt x="1365240" y="1023226"/>
                    <a:pt x="1387648" y="1002102"/>
                    <a:pt x="1411106" y="982138"/>
                  </a:cubicBezTo>
                  <a:cubicBezTo>
                    <a:pt x="1457497" y="941563"/>
                    <a:pt x="1505065" y="902276"/>
                    <a:pt x="1553029" y="863376"/>
                  </a:cubicBezTo>
                  <a:cubicBezTo>
                    <a:pt x="1745798" y="708806"/>
                    <a:pt x="1954030" y="571882"/>
                    <a:pt x="2173401" y="454409"/>
                  </a:cubicBezTo>
                  <a:cubicBezTo>
                    <a:pt x="2612013" y="219334"/>
                    <a:pt x="3099505" y="65666"/>
                    <a:pt x="3599708" y="16332"/>
                  </a:cubicBezTo>
                  <a:cubicBezTo>
                    <a:pt x="3724530" y="3966"/>
                    <a:pt x="3850400" y="-1283"/>
                    <a:pt x="3975975" y="26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61023DD2-2E6F-4419-B404-80F08460B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65276" y="313387"/>
              <a:ext cx="6326724" cy="6561326"/>
            </a:xfrm>
            <a:custGeom>
              <a:avLst/>
              <a:gdLst>
                <a:gd name="connsiteX0" fmla="*/ 6326724 w 6326724"/>
                <a:gd name="connsiteY0" fmla="*/ 5020808 h 6561326"/>
                <a:gd name="connsiteX1" fmla="*/ 6326724 w 6326724"/>
                <a:gd name="connsiteY1" fmla="*/ 5698632 h 6561326"/>
                <a:gd name="connsiteX2" fmla="*/ 6067438 w 6326724"/>
                <a:gd name="connsiteY2" fmla="*/ 5902509 h 6561326"/>
                <a:gd name="connsiteX3" fmla="*/ 5799974 w 6326724"/>
                <a:gd name="connsiteY3" fmla="*/ 6102017 h 6561326"/>
                <a:gd name="connsiteX4" fmla="*/ 5665258 w 6326724"/>
                <a:gd name="connsiteY4" fmla="*/ 6202100 h 6561326"/>
                <a:gd name="connsiteX5" fmla="*/ 5526873 w 6326724"/>
                <a:gd name="connsiteY5" fmla="*/ 6302828 h 6561326"/>
                <a:gd name="connsiteX6" fmla="*/ 5385080 w 6326724"/>
                <a:gd name="connsiteY6" fmla="*/ 6402268 h 6561326"/>
                <a:gd name="connsiteX7" fmla="*/ 5238833 w 6326724"/>
                <a:gd name="connsiteY7" fmla="*/ 6498875 h 6561326"/>
                <a:gd name="connsiteX8" fmla="*/ 5138040 w 6326724"/>
                <a:gd name="connsiteY8" fmla="*/ 6561326 h 6561326"/>
                <a:gd name="connsiteX9" fmla="*/ 3946072 w 6326724"/>
                <a:gd name="connsiteY9" fmla="*/ 6561326 h 6561326"/>
                <a:gd name="connsiteX10" fmla="*/ 3976009 w 6326724"/>
                <a:gd name="connsiteY10" fmla="*/ 6555242 h 6561326"/>
                <a:gd name="connsiteX11" fmla="*/ 4404855 w 6326724"/>
                <a:gd name="connsiteY11" fmla="*/ 6399048 h 6561326"/>
                <a:gd name="connsiteX12" fmla="*/ 4938868 w 6326724"/>
                <a:gd name="connsiteY12" fmla="*/ 6072132 h 6561326"/>
                <a:gd name="connsiteX13" fmla="*/ 5068342 w 6326724"/>
                <a:gd name="connsiteY13" fmla="*/ 5976042 h 6561326"/>
                <a:gd name="connsiteX14" fmla="*/ 5197816 w 6326724"/>
                <a:gd name="connsiteY14" fmla="*/ 5876730 h 6561326"/>
                <a:gd name="connsiteX15" fmla="*/ 5460039 w 6326724"/>
                <a:gd name="connsiteY15" fmla="*/ 5670637 h 6561326"/>
                <a:gd name="connsiteX16" fmla="*/ 5999033 w 6326724"/>
                <a:gd name="connsiteY16" fmla="*/ 5271718 h 6561326"/>
                <a:gd name="connsiteX17" fmla="*/ 6258766 w 6326724"/>
                <a:gd name="connsiteY17" fmla="*/ 5077603 h 6561326"/>
                <a:gd name="connsiteX18" fmla="*/ 4139342 w 6326724"/>
                <a:gd name="connsiteY18" fmla="*/ 440 h 6561326"/>
                <a:gd name="connsiteX19" fmla="*/ 4315744 w 6326724"/>
                <a:gd name="connsiteY19" fmla="*/ 6808 h 6561326"/>
                <a:gd name="connsiteX20" fmla="*/ 5015400 w 6326724"/>
                <a:gd name="connsiteY20" fmla="*/ 113591 h 6561326"/>
                <a:gd name="connsiteX21" fmla="*/ 5681114 w 6326724"/>
                <a:gd name="connsiteY21" fmla="*/ 361418 h 6561326"/>
                <a:gd name="connsiteX22" fmla="*/ 6270952 w 6326724"/>
                <a:gd name="connsiteY22" fmla="*/ 755441 h 6561326"/>
                <a:gd name="connsiteX23" fmla="*/ 6326724 w 6326724"/>
                <a:gd name="connsiteY23" fmla="*/ 807432 h 6561326"/>
                <a:gd name="connsiteX24" fmla="*/ 6326724 w 6326724"/>
                <a:gd name="connsiteY24" fmla="*/ 1231565 h 6561326"/>
                <a:gd name="connsiteX25" fmla="*/ 6302093 w 6326724"/>
                <a:gd name="connsiteY25" fmla="*/ 1203002 h 6561326"/>
                <a:gd name="connsiteX26" fmla="*/ 6066914 w 6326724"/>
                <a:gd name="connsiteY26" fmla="*/ 989616 h 6561326"/>
                <a:gd name="connsiteX27" fmla="*/ 5533688 w 6326724"/>
                <a:gd name="connsiteY27" fmla="*/ 647242 h 6561326"/>
                <a:gd name="connsiteX28" fmla="*/ 4933626 w 6326724"/>
                <a:gd name="connsiteY28" fmla="*/ 432262 h 6561326"/>
                <a:gd name="connsiteX29" fmla="*/ 4296873 w 6326724"/>
                <a:gd name="connsiteY29" fmla="*/ 343126 h 6561326"/>
                <a:gd name="connsiteX30" fmla="*/ 3651602 w 6326724"/>
                <a:gd name="connsiteY30" fmla="*/ 365797 h 6561326"/>
                <a:gd name="connsiteX31" fmla="*/ 3018256 w 6326724"/>
                <a:gd name="connsiteY31" fmla="*/ 496666 h 6561326"/>
                <a:gd name="connsiteX32" fmla="*/ 2412429 w 6326724"/>
                <a:gd name="connsiteY32" fmla="*/ 724399 h 6561326"/>
                <a:gd name="connsiteX33" fmla="*/ 1329857 w 6326724"/>
                <a:gd name="connsiteY33" fmla="*/ 1424086 h 6561326"/>
                <a:gd name="connsiteX34" fmla="*/ 887314 w 6326724"/>
                <a:gd name="connsiteY34" fmla="*/ 1891015 h 6561326"/>
                <a:gd name="connsiteX35" fmla="*/ 537420 w 6326724"/>
                <a:gd name="connsiteY35" fmla="*/ 2427245 h 6561326"/>
                <a:gd name="connsiteX36" fmla="*/ 299965 w 6326724"/>
                <a:gd name="connsiteY36" fmla="*/ 3020021 h 6561326"/>
                <a:gd name="connsiteX37" fmla="*/ 213606 w 6326724"/>
                <a:gd name="connsiteY37" fmla="*/ 3651953 h 6561326"/>
                <a:gd name="connsiteX38" fmla="*/ 250036 w 6326724"/>
                <a:gd name="connsiteY38" fmla="*/ 3961352 h 6561326"/>
                <a:gd name="connsiteX39" fmla="*/ 357625 w 6326724"/>
                <a:gd name="connsiteY39" fmla="*/ 4250783 h 6561326"/>
                <a:gd name="connsiteX40" fmla="*/ 432715 w 6326724"/>
                <a:gd name="connsiteY40" fmla="*/ 4387063 h 6561326"/>
                <a:gd name="connsiteX41" fmla="*/ 518943 w 6326724"/>
                <a:gd name="connsiteY41" fmla="*/ 4518962 h 6561326"/>
                <a:gd name="connsiteX42" fmla="*/ 718133 w 6326724"/>
                <a:gd name="connsiteY42" fmla="*/ 4773874 h 6561326"/>
                <a:gd name="connsiteX43" fmla="*/ 933704 w 6326724"/>
                <a:gd name="connsiteY43" fmla="*/ 5030717 h 6561326"/>
                <a:gd name="connsiteX44" fmla="*/ 1040900 w 6326724"/>
                <a:gd name="connsiteY44" fmla="*/ 5164806 h 6561326"/>
                <a:gd name="connsiteX45" fmla="*/ 1092401 w 6326724"/>
                <a:gd name="connsiteY45" fmla="*/ 5230628 h 6561326"/>
                <a:gd name="connsiteX46" fmla="*/ 1142854 w 6326724"/>
                <a:gd name="connsiteY46" fmla="*/ 5293615 h 6561326"/>
                <a:gd name="connsiteX47" fmla="*/ 1576354 w 6326724"/>
                <a:gd name="connsiteY47" fmla="*/ 5759128 h 6561326"/>
                <a:gd name="connsiteX48" fmla="*/ 1806865 w 6326724"/>
                <a:gd name="connsiteY48" fmla="*/ 5968571 h 6561326"/>
                <a:gd name="connsiteX49" fmla="*/ 2048253 w 6326724"/>
                <a:gd name="connsiteY49" fmla="*/ 6161654 h 6561326"/>
                <a:gd name="connsiteX50" fmla="*/ 2587506 w 6326724"/>
                <a:gd name="connsiteY50" fmla="*/ 6467059 h 6561326"/>
                <a:gd name="connsiteX51" fmla="*/ 2889176 w 6326724"/>
                <a:gd name="connsiteY51" fmla="*/ 6553360 h 6561326"/>
                <a:gd name="connsiteX52" fmla="*/ 2929698 w 6326724"/>
                <a:gd name="connsiteY52" fmla="*/ 6561326 h 6561326"/>
                <a:gd name="connsiteX53" fmla="*/ 1816374 w 6326724"/>
                <a:gd name="connsiteY53" fmla="*/ 6561326 h 6561326"/>
                <a:gd name="connsiteX54" fmla="*/ 1787601 w 6326724"/>
                <a:gd name="connsiteY54" fmla="*/ 6545761 h 6561326"/>
                <a:gd name="connsiteX55" fmla="*/ 1225544 w 6326724"/>
                <a:gd name="connsiteY55" fmla="*/ 6094158 h 6561326"/>
                <a:gd name="connsiteX56" fmla="*/ 997654 w 6326724"/>
                <a:gd name="connsiteY56" fmla="*/ 5822374 h 6561326"/>
                <a:gd name="connsiteX57" fmla="*/ 798596 w 6326724"/>
                <a:gd name="connsiteY57" fmla="*/ 5534615 h 6561326"/>
                <a:gd name="connsiteX58" fmla="*/ 752075 w 6326724"/>
                <a:gd name="connsiteY58" fmla="*/ 5461324 h 6561326"/>
                <a:gd name="connsiteX59" fmla="*/ 707650 w 6326724"/>
                <a:gd name="connsiteY59" fmla="*/ 5390221 h 6561326"/>
                <a:gd name="connsiteX60" fmla="*/ 619980 w 6326724"/>
                <a:gd name="connsiteY60" fmla="*/ 5252396 h 6561326"/>
                <a:gd name="connsiteX61" fmla="*/ 438349 w 6326724"/>
                <a:gd name="connsiteY61" fmla="*/ 4970822 h 6561326"/>
                <a:gd name="connsiteX62" fmla="*/ 261044 w 6326724"/>
                <a:gd name="connsiteY62" fmla="*/ 4673145 h 6561326"/>
                <a:gd name="connsiteX63" fmla="*/ 181107 w 6326724"/>
                <a:gd name="connsiteY63" fmla="*/ 4515356 h 6561326"/>
                <a:gd name="connsiteX64" fmla="*/ 113224 w 6326724"/>
                <a:gd name="connsiteY64" fmla="*/ 4350223 h 6561326"/>
                <a:gd name="connsiteX65" fmla="*/ 61199 w 6326724"/>
                <a:gd name="connsiteY65" fmla="*/ 4178908 h 6561326"/>
                <a:gd name="connsiteX66" fmla="*/ 41804 w 6326724"/>
                <a:gd name="connsiteY66" fmla="*/ 4091577 h 6561326"/>
                <a:gd name="connsiteX67" fmla="*/ 33287 w 6326724"/>
                <a:gd name="connsiteY67" fmla="*/ 4047781 h 6561326"/>
                <a:gd name="connsiteX68" fmla="*/ 26209 w 6326724"/>
                <a:gd name="connsiteY68" fmla="*/ 4003858 h 6561326"/>
                <a:gd name="connsiteX69" fmla="*/ 0 w 6326724"/>
                <a:gd name="connsiteY69" fmla="*/ 3651953 h 6561326"/>
                <a:gd name="connsiteX70" fmla="*/ 72731 w 6326724"/>
                <a:gd name="connsiteY70" fmla="*/ 2966307 h 6561326"/>
                <a:gd name="connsiteX71" fmla="*/ 291316 w 6326724"/>
                <a:gd name="connsiteY71" fmla="*/ 2309385 h 6561326"/>
                <a:gd name="connsiteX72" fmla="*/ 1110878 w 6326724"/>
                <a:gd name="connsiteY72" fmla="*/ 1193776 h 6561326"/>
                <a:gd name="connsiteX73" fmla="*/ 1654327 w 6326724"/>
                <a:gd name="connsiteY73" fmla="*/ 756730 h 6561326"/>
                <a:gd name="connsiteX74" fmla="*/ 2261727 w 6326724"/>
                <a:gd name="connsiteY74" fmla="*/ 409720 h 6561326"/>
                <a:gd name="connsiteX75" fmla="*/ 3610060 w 6326724"/>
                <a:gd name="connsiteY75" fmla="*/ 27032 h 6561326"/>
                <a:gd name="connsiteX76" fmla="*/ 4139342 w 6326724"/>
                <a:gd name="connsiteY76" fmla="*/ 440 h 65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326724" h="6561326">
                  <a:moveTo>
                    <a:pt x="6326724" y="5020808"/>
                  </a:moveTo>
                  <a:lnTo>
                    <a:pt x="6326724" y="5698632"/>
                  </a:lnTo>
                  <a:lnTo>
                    <a:pt x="6067438" y="5902509"/>
                  </a:lnTo>
                  <a:cubicBezTo>
                    <a:pt x="5977868" y="5970407"/>
                    <a:pt x="5888364" y="6036453"/>
                    <a:pt x="5799974" y="6102017"/>
                  </a:cubicBezTo>
                  <a:lnTo>
                    <a:pt x="5665258" y="6202100"/>
                  </a:lnTo>
                  <a:cubicBezTo>
                    <a:pt x="5619654" y="6235719"/>
                    <a:pt x="5573656" y="6269596"/>
                    <a:pt x="5526873" y="6302828"/>
                  </a:cubicBezTo>
                  <a:cubicBezTo>
                    <a:pt x="5480220" y="6336189"/>
                    <a:pt x="5433044" y="6369423"/>
                    <a:pt x="5385080" y="6402268"/>
                  </a:cubicBezTo>
                  <a:cubicBezTo>
                    <a:pt x="5336988" y="6434857"/>
                    <a:pt x="5288500" y="6467187"/>
                    <a:pt x="5238833" y="6498875"/>
                  </a:cubicBezTo>
                  <a:lnTo>
                    <a:pt x="5138040" y="6561326"/>
                  </a:lnTo>
                  <a:lnTo>
                    <a:pt x="3946072" y="6561326"/>
                  </a:lnTo>
                  <a:lnTo>
                    <a:pt x="3976009" y="6555242"/>
                  </a:lnTo>
                  <a:cubicBezTo>
                    <a:pt x="4123712" y="6519227"/>
                    <a:pt x="4266863" y="6466383"/>
                    <a:pt x="4404855" y="6399048"/>
                  </a:cubicBezTo>
                  <a:cubicBezTo>
                    <a:pt x="4589500" y="6310299"/>
                    <a:pt x="4765232" y="6196690"/>
                    <a:pt x="4938868" y="6072132"/>
                  </a:cubicBezTo>
                  <a:cubicBezTo>
                    <a:pt x="4982245" y="6041089"/>
                    <a:pt x="5025359" y="6008630"/>
                    <a:pt x="5068342" y="5976042"/>
                  </a:cubicBezTo>
                  <a:cubicBezTo>
                    <a:pt x="5111588" y="5943453"/>
                    <a:pt x="5154702" y="5910349"/>
                    <a:pt x="5197816" y="5876730"/>
                  </a:cubicBezTo>
                  <a:lnTo>
                    <a:pt x="5460039" y="5670637"/>
                  </a:lnTo>
                  <a:cubicBezTo>
                    <a:pt x="5639966" y="5530365"/>
                    <a:pt x="5821596" y="5399753"/>
                    <a:pt x="5999033" y="5271718"/>
                  </a:cubicBezTo>
                  <a:cubicBezTo>
                    <a:pt x="6087686" y="5207700"/>
                    <a:pt x="6174667" y="5143360"/>
                    <a:pt x="6258766" y="5077603"/>
                  </a:cubicBezTo>
                  <a:close/>
                  <a:moveTo>
                    <a:pt x="4139342" y="440"/>
                  </a:moveTo>
                  <a:cubicBezTo>
                    <a:pt x="4198237" y="1301"/>
                    <a:pt x="4257068" y="3427"/>
                    <a:pt x="4315744" y="6808"/>
                  </a:cubicBezTo>
                  <a:cubicBezTo>
                    <a:pt x="4550841" y="20849"/>
                    <a:pt x="4785806" y="55240"/>
                    <a:pt x="5015400" y="113591"/>
                  </a:cubicBezTo>
                  <a:cubicBezTo>
                    <a:pt x="5244992" y="171812"/>
                    <a:pt x="5469212" y="254249"/>
                    <a:pt x="5681114" y="361418"/>
                  </a:cubicBezTo>
                  <a:cubicBezTo>
                    <a:pt x="5892754" y="468586"/>
                    <a:pt x="6093124" y="599584"/>
                    <a:pt x="6270952" y="755441"/>
                  </a:cubicBezTo>
                  <a:lnTo>
                    <a:pt x="6326724" y="807432"/>
                  </a:lnTo>
                  <a:lnTo>
                    <a:pt x="6326724" y="1231565"/>
                  </a:lnTo>
                  <a:lnTo>
                    <a:pt x="6302093" y="1203002"/>
                  </a:lnTo>
                  <a:cubicBezTo>
                    <a:pt x="6227937" y="1127247"/>
                    <a:pt x="6149211" y="1056081"/>
                    <a:pt x="6066914" y="989616"/>
                  </a:cubicBezTo>
                  <a:cubicBezTo>
                    <a:pt x="5902714" y="856299"/>
                    <a:pt x="5724360" y="740371"/>
                    <a:pt x="5533688" y="647242"/>
                  </a:cubicBezTo>
                  <a:cubicBezTo>
                    <a:pt x="5343146" y="553857"/>
                    <a:pt x="5141466" y="482239"/>
                    <a:pt x="4933626" y="432262"/>
                  </a:cubicBezTo>
                  <a:cubicBezTo>
                    <a:pt x="4725788" y="382156"/>
                    <a:pt x="4512182" y="353303"/>
                    <a:pt x="4296873" y="343126"/>
                  </a:cubicBezTo>
                  <a:cubicBezTo>
                    <a:pt x="4081172" y="332435"/>
                    <a:pt x="3865732" y="339520"/>
                    <a:pt x="3651602" y="365797"/>
                  </a:cubicBezTo>
                  <a:cubicBezTo>
                    <a:pt x="3437604" y="392202"/>
                    <a:pt x="3225572" y="436384"/>
                    <a:pt x="3018256" y="496666"/>
                  </a:cubicBezTo>
                  <a:cubicBezTo>
                    <a:pt x="2810809" y="556691"/>
                    <a:pt x="2608474" y="634362"/>
                    <a:pt x="2412429" y="724399"/>
                  </a:cubicBezTo>
                  <a:cubicBezTo>
                    <a:pt x="2019160" y="902541"/>
                    <a:pt x="1651969" y="1138775"/>
                    <a:pt x="1329857" y="1424086"/>
                  </a:cubicBezTo>
                  <a:cubicBezTo>
                    <a:pt x="1169326" y="1567192"/>
                    <a:pt x="1020588" y="1723307"/>
                    <a:pt x="887314" y="1891015"/>
                  </a:cubicBezTo>
                  <a:cubicBezTo>
                    <a:pt x="753778" y="2058466"/>
                    <a:pt x="635967" y="2238026"/>
                    <a:pt x="537420" y="2427245"/>
                  </a:cubicBezTo>
                  <a:cubicBezTo>
                    <a:pt x="438874" y="2616335"/>
                    <a:pt x="356839" y="2814313"/>
                    <a:pt x="299965" y="3020021"/>
                  </a:cubicBezTo>
                  <a:cubicBezTo>
                    <a:pt x="242961" y="3225212"/>
                    <a:pt x="213474" y="3438518"/>
                    <a:pt x="213606" y="3651953"/>
                  </a:cubicBezTo>
                  <a:cubicBezTo>
                    <a:pt x="214785" y="3756804"/>
                    <a:pt x="225269" y="3860881"/>
                    <a:pt x="250036" y="3961352"/>
                  </a:cubicBezTo>
                  <a:cubicBezTo>
                    <a:pt x="274412" y="4061950"/>
                    <a:pt x="312284" y="4158171"/>
                    <a:pt x="357625" y="4250783"/>
                  </a:cubicBezTo>
                  <a:cubicBezTo>
                    <a:pt x="380558" y="4297025"/>
                    <a:pt x="405982" y="4342366"/>
                    <a:pt x="432715" y="4387063"/>
                  </a:cubicBezTo>
                  <a:cubicBezTo>
                    <a:pt x="459841" y="4431630"/>
                    <a:pt x="488803" y="4475554"/>
                    <a:pt x="518943" y="4518962"/>
                  </a:cubicBezTo>
                  <a:cubicBezTo>
                    <a:pt x="580011" y="4605521"/>
                    <a:pt x="647893" y="4689504"/>
                    <a:pt x="718133" y="4773874"/>
                  </a:cubicBezTo>
                  <a:cubicBezTo>
                    <a:pt x="788374" y="4858372"/>
                    <a:pt x="861760" y="4942871"/>
                    <a:pt x="933704" y="5030717"/>
                  </a:cubicBezTo>
                  <a:cubicBezTo>
                    <a:pt x="969742" y="5074512"/>
                    <a:pt x="1005387" y="5119337"/>
                    <a:pt x="1040900" y="5164806"/>
                  </a:cubicBezTo>
                  <a:lnTo>
                    <a:pt x="1092401" y="5230628"/>
                  </a:lnTo>
                  <a:cubicBezTo>
                    <a:pt x="1109306" y="5251624"/>
                    <a:pt x="1125425" y="5273135"/>
                    <a:pt x="1142854" y="5293615"/>
                  </a:cubicBezTo>
                  <a:cubicBezTo>
                    <a:pt x="1278880" y="5460293"/>
                    <a:pt x="1426438" y="5613704"/>
                    <a:pt x="1576354" y="5759128"/>
                  </a:cubicBezTo>
                  <a:cubicBezTo>
                    <a:pt x="1651706" y="5831519"/>
                    <a:pt x="1728368" y="5901461"/>
                    <a:pt x="1806865" y="5968571"/>
                  </a:cubicBezTo>
                  <a:cubicBezTo>
                    <a:pt x="1885362" y="6035680"/>
                    <a:pt x="1965299" y="6100599"/>
                    <a:pt x="2048253" y="6161654"/>
                  </a:cubicBezTo>
                  <a:cubicBezTo>
                    <a:pt x="2213502" y="6284022"/>
                    <a:pt x="2391724" y="6393380"/>
                    <a:pt x="2587506" y="6467059"/>
                  </a:cubicBezTo>
                  <a:cubicBezTo>
                    <a:pt x="2685137" y="6503898"/>
                    <a:pt x="2786304" y="6532106"/>
                    <a:pt x="2889176" y="6553360"/>
                  </a:cubicBezTo>
                  <a:lnTo>
                    <a:pt x="2929698" y="6561326"/>
                  </a:lnTo>
                  <a:lnTo>
                    <a:pt x="1816374" y="6561326"/>
                  </a:lnTo>
                  <a:lnTo>
                    <a:pt x="1787601" y="6545761"/>
                  </a:lnTo>
                  <a:cubicBezTo>
                    <a:pt x="1577272" y="6422749"/>
                    <a:pt x="1389483" y="6266761"/>
                    <a:pt x="1225544" y="6094158"/>
                  </a:cubicBezTo>
                  <a:cubicBezTo>
                    <a:pt x="1143116" y="6007986"/>
                    <a:pt x="1068158" y="5916274"/>
                    <a:pt x="997654" y="5822374"/>
                  </a:cubicBezTo>
                  <a:cubicBezTo>
                    <a:pt x="927546" y="5728086"/>
                    <a:pt x="860842" y="5632381"/>
                    <a:pt x="798596" y="5534615"/>
                  </a:cubicBezTo>
                  <a:cubicBezTo>
                    <a:pt x="782608" y="5510399"/>
                    <a:pt x="767537" y="5485797"/>
                    <a:pt x="752075" y="5461324"/>
                  </a:cubicBezTo>
                  <a:lnTo>
                    <a:pt x="707650" y="5390221"/>
                  </a:lnTo>
                  <a:cubicBezTo>
                    <a:pt x="679213" y="5344237"/>
                    <a:pt x="649728" y="5298638"/>
                    <a:pt x="619980" y="5252396"/>
                  </a:cubicBezTo>
                  <a:lnTo>
                    <a:pt x="438349" y="4970822"/>
                  </a:lnTo>
                  <a:cubicBezTo>
                    <a:pt x="377413" y="4874860"/>
                    <a:pt x="317263" y="4776064"/>
                    <a:pt x="261044" y="4673145"/>
                  </a:cubicBezTo>
                  <a:cubicBezTo>
                    <a:pt x="233000" y="4621622"/>
                    <a:pt x="205874" y="4569197"/>
                    <a:pt x="181107" y="4515356"/>
                  </a:cubicBezTo>
                  <a:cubicBezTo>
                    <a:pt x="156470" y="4461385"/>
                    <a:pt x="133537" y="4406385"/>
                    <a:pt x="113224" y="4350223"/>
                  </a:cubicBezTo>
                  <a:cubicBezTo>
                    <a:pt x="93305" y="4293934"/>
                    <a:pt x="75614" y="4236872"/>
                    <a:pt x="61199" y="4178908"/>
                  </a:cubicBezTo>
                  <a:cubicBezTo>
                    <a:pt x="54385" y="4149927"/>
                    <a:pt x="47440" y="4120815"/>
                    <a:pt x="41804" y="4091577"/>
                  </a:cubicBezTo>
                  <a:lnTo>
                    <a:pt x="33287" y="4047781"/>
                  </a:lnTo>
                  <a:lnTo>
                    <a:pt x="26209" y="4003858"/>
                  </a:lnTo>
                  <a:cubicBezTo>
                    <a:pt x="7732" y="3886643"/>
                    <a:pt x="0" y="3768783"/>
                    <a:pt x="0" y="3651953"/>
                  </a:cubicBezTo>
                  <a:cubicBezTo>
                    <a:pt x="524" y="3422031"/>
                    <a:pt x="25030" y="3192109"/>
                    <a:pt x="72731" y="2966307"/>
                  </a:cubicBezTo>
                  <a:cubicBezTo>
                    <a:pt x="120301" y="2740634"/>
                    <a:pt x="193163" y="2519343"/>
                    <a:pt x="291316" y="2309385"/>
                  </a:cubicBezTo>
                  <a:cubicBezTo>
                    <a:pt x="488540" y="1889469"/>
                    <a:pt x="774352" y="1513736"/>
                    <a:pt x="1110878" y="1193776"/>
                  </a:cubicBezTo>
                  <a:cubicBezTo>
                    <a:pt x="1279535" y="1033797"/>
                    <a:pt x="1461821" y="887856"/>
                    <a:pt x="1654327" y="756730"/>
                  </a:cubicBezTo>
                  <a:cubicBezTo>
                    <a:pt x="1847096" y="625732"/>
                    <a:pt x="2049956" y="509031"/>
                    <a:pt x="2261727" y="409720"/>
                  </a:cubicBezTo>
                  <a:cubicBezTo>
                    <a:pt x="2685792" y="212515"/>
                    <a:pt x="3142357" y="82162"/>
                    <a:pt x="3610060" y="27032"/>
                  </a:cubicBezTo>
                  <a:cubicBezTo>
                    <a:pt x="3785399" y="6647"/>
                    <a:pt x="3962657" y="-2144"/>
                    <a:pt x="4139342" y="4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BC4A6C98-F96E-4587-B01F-A9B01BBF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1866928 h 6521594"/>
                <a:gd name="connsiteX4" fmla="*/ 6212358 w 6321679"/>
                <a:gd name="connsiteY4" fmla="*/ 1689281 h 6521594"/>
                <a:gd name="connsiteX5" fmla="*/ 6049880 w 6321679"/>
                <a:gd name="connsiteY5" fmla="*/ 1477173 h 6521594"/>
                <a:gd name="connsiteX6" fmla="*/ 5248663 w 6321679"/>
                <a:gd name="connsiteY6" fmla="*/ 869327 h 6521594"/>
                <a:gd name="connsiteX7" fmla="*/ 4150102 w 6321679"/>
                <a:gd name="connsiteY7" fmla="*/ 644042 h 6521594"/>
                <a:gd name="connsiteX8" fmla="*/ 2867946 w 6321679"/>
                <a:gd name="connsiteY8" fmla="*/ 886459 h 6521594"/>
                <a:gd name="connsiteX9" fmla="*/ 1728892 w 6321679"/>
                <a:gd name="connsiteY9" fmla="*/ 1552397 h 6521594"/>
                <a:gd name="connsiteX10" fmla="*/ 941043 w 6321679"/>
                <a:gd name="connsiteY10" fmla="*/ 2512664 h 6521594"/>
                <a:gd name="connsiteX11" fmla="*/ 655362 w 6321679"/>
                <a:gd name="connsiteY11" fmla="*/ 3630204 h 6521594"/>
                <a:gd name="connsiteX12" fmla="*/ 1128177 w 6321679"/>
                <a:gd name="connsiteY12" fmla="*/ 4667883 h 6521594"/>
                <a:gd name="connsiteX13" fmla="*/ 1366419 w 6321679"/>
                <a:gd name="connsiteY13" fmla="*/ 4997246 h 6521594"/>
                <a:gd name="connsiteX14" fmla="*/ 3601937 w 6321679"/>
                <a:gd name="connsiteY14" fmla="*/ 6284685 h 6521594"/>
                <a:gd name="connsiteX15" fmla="*/ 5298985 w 6321679"/>
                <a:gd name="connsiteY15" fmla="*/ 5492643 h 6521594"/>
                <a:gd name="connsiteX16" fmla="*/ 5505513 w 6321679"/>
                <a:gd name="connsiteY16" fmla="*/ 5335367 h 6521594"/>
                <a:gd name="connsiteX17" fmla="*/ 6252618 w 6321679"/>
                <a:gd name="connsiteY17" fmla="*/ 4722492 h 6521594"/>
                <a:gd name="connsiteX18" fmla="*/ 6321679 w 6321679"/>
                <a:gd name="connsiteY18" fmla="*/ 4651477 h 6521594"/>
                <a:gd name="connsiteX19" fmla="*/ 6321679 w 6321679"/>
                <a:gd name="connsiteY19" fmla="*/ 5523097 h 6521594"/>
                <a:gd name="connsiteX20" fmla="*/ 6024428 w 6321679"/>
                <a:gd name="connsiteY20" fmla="*/ 5754969 h 6521594"/>
                <a:gd name="connsiteX21" fmla="*/ 5702345 w 6321679"/>
                <a:gd name="connsiteY21" fmla="*/ 6000018 h 6521594"/>
                <a:gd name="connsiteX22" fmla="*/ 4988380 w 6321679"/>
                <a:gd name="connsiteY22" fmla="*/ 6506549 h 6521594"/>
                <a:gd name="connsiteX23" fmla="*/ 4961490 w 6321679"/>
                <a:gd name="connsiteY23" fmla="*/ 6521594 h 6521594"/>
                <a:gd name="connsiteX24" fmla="*/ 2011326 w 6321679"/>
                <a:gd name="connsiteY24" fmla="*/ 6521594 h 6521594"/>
                <a:gd name="connsiteX25" fmla="*/ 1982893 w 6321679"/>
                <a:gd name="connsiteY25" fmla="*/ 6505768 h 6521594"/>
                <a:gd name="connsiteX26" fmla="*/ 824149 w 6321679"/>
                <a:gd name="connsiteY26" fmla="*/ 5358682 h 6521594"/>
                <a:gd name="connsiteX27" fmla="*/ 0 w 6321679"/>
                <a:gd name="connsiteY27" fmla="*/ 3630075 h 6521594"/>
                <a:gd name="connsiteX28" fmla="*/ 4150102 w 6321679"/>
                <a:gd name="connsiteY28"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321679" h="6521594">
                  <a:moveTo>
                    <a:pt x="4150102" y="0"/>
                  </a:moveTo>
                  <a:cubicBezTo>
                    <a:pt x="4918148" y="0"/>
                    <a:pt x="5569597" y="228540"/>
                    <a:pt x="6083891" y="619943"/>
                  </a:cubicBezTo>
                  <a:lnTo>
                    <a:pt x="6321679" y="822247"/>
                  </a:lnTo>
                  <a:lnTo>
                    <a:pt x="6321679" y="1866928"/>
                  </a:lnTo>
                  <a:lnTo>
                    <a:pt x="6212358" y="1689281"/>
                  </a:lnTo>
                  <a:cubicBezTo>
                    <a:pt x="6161484" y="1615222"/>
                    <a:pt x="6107295" y="1544427"/>
                    <a:pt x="6049880" y="1477173"/>
                  </a:cubicBezTo>
                  <a:cubicBezTo>
                    <a:pt x="5825135" y="1214018"/>
                    <a:pt x="5555573" y="1009470"/>
                    <a:pt x="5248663" y="869327"/>
                  </a:cubicBezTo>
                  <a:cubicBezTo>
                    <a:pt x="4921178" y="719909"/>
                    <a:pt x="4551627" y="644042"/>
                    <a:pt x="4150102" y="644042"/>
                  </a:cubicBezTo>
                  <a:cubicBezTo>
                    <a:pt x="3724203" y="644042"/>
                    <a:pt x="3292799" y="725448"/>
                    <a:pt x="2867946" y="886459"/>
                  </a:cubicBezTo>
                  <a:cubicBezTo>
                    <a:pt x="2454234" y="1042832"/>
                    <a:pt x="2060440" y="1273141"/>
                    <a:pt x="1728892" y="1552397"/>
                  </a:cubicBezTo>
                  <a:cubicBezTo>
                    <a:pt x="1391580" y="1836419"/>
                    <a:pt x="1126473" y="2159600"/>
                    <a:pt x="941043" y="2512664"/>
                  </a:cubicBezTo>
                  <a:cubicBezTo>
                    <a:pt x="751551" y="2873583"/>
                    <a:pt x="655362" y="3249575"/>
                    <a:pt x="655362" y="3630204"/>
                  </a:cubicBezTo>
                  <a:cubicBezTo>
                    <a:pt x="655362" y="4013537"/>
                    <a:pt x="808817" y="4237405"/>
                    <a:pt x="1128177" y="4667883"/>
                  </a:cubicBezTo>
                  <a:cubicBezTo>
                    <a:pt x="1205232" y="4771702"/>
                    <a:pt x="1284908" y="4879129"/>
                    <a:pt x="1366419" y="4997246"/>
                  </a:cubicBezTo>
                  <a:cubicBezTo>
                    <a:pt x="1989282" y="5899677"/>
                    <a:pt x="2657880" y="6284685"/>
                    <a:pt x="3601937" y="6284685"/>
                  </a:cubicBezTo>
                  <a:cubicBezTo>
                    <a:pt x="4221523" y="6284685"/>
                    <a:pt x="4676122" y="5971036"/>
                    <a:pt x="5298985" y="5492643"/>
                  </a:cubicBezTo>
                  <a:cubicBezTo>
                    <a:pt x="5368571" y="5439187"/>
                    <a:pt x="5438156" y="5386375"/>
                    <a:pt x="5505513" y="5335367"/>
                  </a:cubicBezTo>
                  <a:cubicBezTo>
                    <a:pt x="5779335" y="5127761"/>
                    <a:pt x="6041730" y="4928776"/>
                    <a:pt x="6252618" y="4722492"/>
                  </a:cubicBezTo>
                  <a:lnTo>
                    <a:pt x="6321679" y="4651477"/>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A66409EC-9CC3-482A-A4A5-54ED092B3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2150195 h 6521594"/>
                <a:gd name="connsiteX4" fmla="*/ 6241288 w 6321679"/>
                <a:gd name="connsiteY4" fmla="*/ 1985338 h 6521594"/>
                <a:gd name="connsiteX5" fmla="*/ 5949367 w 6321679"/>
                <a:gd name="connsiteY5" fmla="*/ 1559997 h 6521594"/>
                <a:gd name="connsiteX6" fmla="*/ 5193362 w 6321679"/>
                <a:gd name="connsiteY6" fmla="*/ 986156 h 6521594"/>
                <a:gd name="connsiteX7" fmla="*/ 4150102 w 6321679"/>
                <a:gd name="connsiteY7" fmla="*/ 772850 h 6521594"/>
                <a:gd name="connsiteX8" fmla="*/ 2914861 w 6321679"/>
                <a:gd name="connsiteY8" fmla="*/ 1006637 h 6521594"/>
                <a:gd name="connsiteX9" fmla="*/ 1814073 w 6321679"/>
                <a:gd name="connsiteY9" fmla="*/ 1650163 h 6521594"/>
                <a:gd name="connsiteX10" fmla="*/ 1057412 w 6321679"/>
                <a:gd name="connsiteY10" fmla="*/ 2571657 h 6521594"/>
                <a:gd name="connsiteX11" fmla="*/ 786277 w 6321679"/>
                <a:gd name="connsiteY11" fmla="*/ 3630204 h 6521594"/>
                <a:gd name="connsiteX12" fmla="*/ 1233931 w 6321679"/>
                <a:gd name="connsiteY12" fmla="*/ 4592016 h 6521594"/>
                <a:gd name="connsiteX13" fmla="*/ 1474795 w 6321679"/>
                <a:gd name="connsiteY13" fmla="*/ 4924985 h 6521594"/>
                <a:gd name="connsiteX14" fmla="*/ 2393691 w 6321679"/>
                <a:gd name="connsiteY14" fmla="*/ 5846995 h 6521594"/>
                <a:gd name="connsiteX15" fmla="*/ 3601805 w 6321679"/>
                <a:gd name="connsiteY15" fmla="*/ 6155876 h 6521594"/>
                <a:gd name="connsiteX16" fmla="*/ 4378909 w 6321679"/>
                <a:gd name="connsiteY16" fmla="*/ 5959186 h 6521594"/>
                <a:gd name="connsiteX17" fmla="*/ 5218129 w 6321679"/>
                <a:gd name="connsiteY17" fmla="*/ 5391271 h 6521594"/>
                <a:gd name="connsiteX18" fmla="*/ 5425313 w 6321679"/>
                <a:gd name="connsiteY18" fmla="*/ 5233481 h 6521594"/>
                <a:gd name="connsiteX19" fmla="*/ 6254366 w 6321679"/>
                <a:gd name="connsiteY19" fmla="*/ 4534301 h 6521594"/>
                <a:gd name="connsiteX20" fmla="*/ 6321679 w 6321679"/>
                <a:gd name="connsiteY20" fmla="*/ 4456641 h 6521594"/>
                <a:gd name="connsiteX21" fmla="*/ 6321679 w 6321679"/>
                <a:gd name="connsiteY21" fmla="*/ 5523097 h 6521594"/>
                <a:gd name="connsiteX22" fmla="*/ 6024428 w 6321679"/>
                <a:gd name="connsiteY22" fmla="*/ 5754969 h 6521594"/>
                <a:gd name="connsiteX23" fmla="*/ 5702345 w 6321679"/>
                <a:gd name="connsiteY23" fmla="*/ 6000018 h 6521594"/>
                <a:gd name="connsiteX24" fmla="*/ 4988380 w 6321679"/>
                <a:gd name="connsiteY24" fmla="*/ 6506549 h 6521594"/>
                <a:gd name="connsiteX25" fmla="*/ 4961490 w 6321679"/>
                <a:gd name="connsiteY25" fmla="*/ 6521594 h 6521594"/>
                <a:gd name="connsiteX26" fmla="*/ 2011326 w 6321679"/>
                <a:gd name="connsiteY26" fmla="*/ 6521594 h 6521594"/>
                <a:gd name="connsiteX27" fmla="*/ 1982893 w 6321679"/>
                <a:gd name="connsiteY27" fmla="*/ 6505768 h 6521594"/>
                <a:gd name="connsiteX28" fmla="*/ 824149 w 6321679"/>
                <a:gd name="connsiteY28" fmla="*/ 5358682 h 6521594"/>
                <a:gd name="connsiteX29" fmla="*/ 0 w 6321679"/>
                <a:gd name="connsiteY29" fmla="*/ 3630075 h 6521594"/>
                <a:gd name="connsiteX30" fmla="*/ 4150102 w 6321679"/>
                <a:gd name="connsiteY30"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321679" h="6521594">
                  <a:moveTo>
                    <a:pt x="4150102" y="0"/>
                  </a:moveTo>
                  <a:cubicBezTo>
                    <a:pt x="4918148" y="0"/>
                    <a:pt x="5569597" y="228540"/>
                    <a:pt x="6083891" y="619943"/>
                  </a:cubicBezTo>
                  <a:lnTo>
                    <a:pt x="6321679" y="822247"/>
                  </a:lnTo>
                  <a:lnTo>
                    <a:pt x="6321679" y="2150195"/>
                  </a:lnTo>
                  <a:lnTo>
                    <a:pt x="6241288" y="1985338"/>
                  </a:lnTo>
                  <a:cubicBezTo>
                    <a:pt x="6156788" y="1831195"/>
                    <a:pt x="6059249" y="1688709"/>
                    <a:pt x="5949367" y="1559997"/>
                  </a:cubicBezTo>
                  <a:cubicBezTo>
                    <a:pt x="5737073" y="1311397"/>
                    <a:pt x="5482843" y="1118314"/>
                    <a:pt x="5193362" y="986156"/>
                  </a:cubicBezTo>
                  <a:cubicBezTo>
                    <a:pt x="4883437" y="844596"/>
                    <a:pt x="4532365" y="772850"/>
                    <a:pt x="4150102" y="772850"/>
                  </a:cubicBezTo>
                  <a:cubicBezTo>
                    <a:pt x="3746218" y="772850"/>
                    <a:pt x="3319008" y="853613"/>
                    <a:pt x="2914861" y="1006637"/>
                  </a:cubicBezTo>
                  <a:cubicBezTo>
                    <a:pt x="2515039" y="1157857"/>
                    <a:pt x="2134350" y="1380438"/>
                    <a:pt x="1814073" y="1650163"/>
                  </a:cubicBezTo>
                  <a:cubicBezTo>
                    <a:pt x="1494190" y="1919502"/>
                    <a:pt x="1232622" y="2238173"/>
                    <a:pt x="1057412" y="2571657"/>
                  </a:cubicBezTo>
                  <a:cubicBezTo>
                    <a:pt x="877486" y="2914158"/>
                    <a:pt x="786277" y="3270313"/>
                    <a:pt x="786277" y="3630204"/>
                  </a:cubicBezTo>
                  <a:cubicBezTo>
                    <a:pt x="786277" y="3974121"/>
                    <a:pt x="923483" y="4173646"/>
                    <a:pt x="1233931" y="4592016"/>
                  </a:cubicBezTo>
                  <a:cubicBezTo>
                    <a:pt x="1311641" y="4696736"/>
                    <a:pt x="1391972" y="4805064"/>
                    <a:pt x="1474795" y="4924985"/>
                  </a:cubicBezTo>
                  <a:cubicBezTo>
                    <a:pt x="1767682" y="5349278"/>
                    <a:pt x="2068172" y="5650948"/>
                    <a:pt x="2393691" y="5846995"/>
                  </a:cubicBezTo>
                  <a:cubicBezTo>
                    <a:pt x="2738735" y="6054891"/>
                    <a:pt x="3133971" y="6155876"/>
                    <a:pt x="3601805" y="6155876"/>
                  </a:cubicBezTo>
                  <a:cubicBezTo>
                    <a:pt x="3867305" y="6155876"/>
                    <a:pt x="4114196" y="6093405"/>
                    <a:pt x="4378909" y="5959186"/>
                  </a:cubicBezTo>
                  <a:cubicBezTo>
                    <a:pt x="4650699" y="5821362"/>
                    <a:pt x="4919737" y="5620421"/>
                    <a:pt x="5218129" y="5391271"/>
                  </a:cubicBezTo>
                  <a:cubicBezTo>
                    <a:pt x="5288107" y="5337558"/>
                    <a:pt x="5357824" y="5284617"/>
                    <a:pt x="5425313" y="5233481"/>
                  </a:cubicBezTo>
                  <a:cubicBezTo>
                    <a:pt x="5739037" y="4995556"/>
                    <a:pt x="6037512" y="4769168"/>
                    <a:pt x="6254366" y="4534301"/>
                  </a:cubicBezTo>
                  <a:lnTo>
                    <a:pt x="6321679" y="4456641"/>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Graphical user interface&#10;&#10;Description automatically generated">
            <a:extLst>
              <a:ext uri="{FF2B5EF4-FFF2-40B4-BE49-F238E27FC236}">
                <a16:creationId xmlns:a16="http://schemas.microsoft.com/office/drawing/2014/main" id="{75E56ABD-AF31-A0BF-AF97-7A9C330423B8}"/>
              </a:ext>
            </a:extLst>
          </p:cNvPr>
          <p:cNvPicPr>
            <a:picLocks noChangeAspect="1"/>
          </p:cNvPicPr>
          <p:nvPr/>
        </p:nvPicPr>
        <p:blipFill>
          <a:blip r:embed="rId3">
            <a:alphaModFix amt="85000"/>
            <a:extLst>
              <a:ext uri="{BEBA8EAE-BF5A-486C-A8C5-ECC9F3942E4B}">
                <a14:imgProps xmlns:a14="http://schemas.microsoft.com/office/drawing/2010/main">
                  <a14:imgLayer r:embed="rId4">
                    <a14:imgEffect>
                      <a14:saturation sat="300000"/>
                    </a14:imgEffect>
                  </a14:imgLayer>
                </a14:imgProps>
              </a:ext>
            </a:extLst>
          </a:blip>
          <a:stretch>
            <a:fillRect/>
          </a:stretch>
        </p:blipFill>
        <p:spPr>
          <a:xfrm>
            <a:off x="6957522" y="1656009"/>
            <a:ext cx="4951980" cy="3713985"/>
          </a:xfrm>
          <a:prstGeom prst="rect">
            <a:avLst/>
          </a:prstGeom>
          <a:effectLst>
            <a:softEdge rad="241300"/>
          </a:effectLst>
        </p:spPr>
      </p:pic>
    </p:spTree>
    <p:extLst>
      <p:ext uri="{BB962C8B-B14F-4D97-AF65-F5344CB8AC3E}">
        <p14:creationId xmlns:p14="http://schemas.microsoft.com/office/powerpoint/2010/main" val="2681888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700"/>
                                        <p:tgtEl>
                                          <p:spTgt spid="4">
                                            <p:txEl>
                                              <p:pRg st="0" end="0"/>
                                            </p:txEl>
                                          </p:spTgt>
                                        </p:tgtEl>
                                      </p:cBhvr>
                                    </p:animEffect>
                                  </p:childTnLst>
                                </p:cTn>
                              </p:par>
                              <p:par>
                                <p:cTn id="11" presetID="10" presetClass="entr" presetSubtype="0" fill="hold" grpId="0" nodeType="withEffect">
                                  <p:stCondLst>
                                    <p:cond delay="1000"/>
                                  </p:stCondLst>
                                  <p:iterate>
                                    <p:tmPct val="10000"/>
                                  </p:iterate>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7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DDA8CE9-E0A6-4FF2-823D-D0860760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1195564-33B9-434B-9641-764F5905A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1D18C537-E336-47C4-836B-C342A230F8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2475" y="1"/>
            <a:ext cx="4262009" cy="2602764"/>
            <a:chOff x="6867015" y="-1"/>
            <a:chExt cx="5324985" cy="3251912"/>
          </a:xfrm>
          <a:solidFill>
            <a:schemeClr val="accent5">
              <a:alpha val="5000"/>
            </a:schemeClr>
          </a:solidFill>
        </p:grpSpPr>
        <p:sp>
          <p:nvSpPr>
            <p:cNvPr id="13" name="Freeform: Shape 12">
              <a:extLst>
                <a:ext uri="{FF2B5EF4-FFF2-40B4-BE49-F238E27FC236}">
                  <a16:creationId xmlns:a16="http://schemas.microsoft.com/office/drawing/2014/main" id="{481F97D2-9A0D-4CA5-B9AF-27B558BCF1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6678A47C-892D-47C9-A5D8-F8860B1B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9E8FDFA-59ED-4D6F-BA20-10CDF8436C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958D9A5-8003-4D92-8C05-787C630F75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5A1259D8-0C3A-4069-A22F-537BBBB61A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60995" y="62352"/>
            <a:ext cx="6028697" cy="6795648"/>
            <a:chOff x="6160995" y="62352"/>
            <a:chExt cx="6028697" cy="6795648"/>
          </a:xfrm>
        </p:grpSpPr>
        <p:sp>
          <p:nvSpPr>
            <p:cNvPr id="19" name="Freeform: Shape 18">
              <a:extLst>
                <a:ext uri="{FF2B5EF4-FFF2-40B4-BE49-F238E27FC236}">
                  <a16:creationId xmlns:a16="http://schemas.microsoft.com/office/drawing/2014/main" id="{D90700B4-CEB5-450F-9EA7-95E355B50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82080" y="81632"/>
              <a:ext cx="6007612" cy="6776368"/>
            </a:xfrm>
            <a:custGeom>
              <a:avLst/>
              <a:gdLst>
                <a:gd name="connsiteX0" fmla="*/ 4493599 w 6007612"/>
                <a:gd name="connsiteY0" fmla="*/ 0 h 6797829"/>
                <a:gd name="connsiteX1" fmla="*/ 5981837 w 6007612"/>
                <a:gd name="connsiteY1" fmla="*/ 314220 h 6797829"/>
                <a:gd name="connsiteX2" fmla="*/ 6007612 w 6007612"/>
                <a:gd name="connsiteY2" fmla="*/ 327088 h 6797829"/>
                <a:gd name="connsiteX3" fmla="*/ 6007612 w 6007612"/>
                <a:gd name="connsiteY3" fmla="*/ 1316637 h 6797829"/>
                <a:gd name="connsiteX4" fmla="*/ 5852405 w 6007612"/>
                <a:gd name="connsiteY4" fmla="*/ 1209899 h 6797829"/>
                <a:gd name="connsiteX5" fmla="*/ 5622498 w 6007612"/>
                <a:gd name="connsiteY5" fmla="*/ 1086619 h 6797829"/>
                <a:gd name="connsiteX6" fmla="*/ 4493032 w 6007612"/>
                <a:gd name="connsiteY6" fmla="*/ 851533 h 6797829"/>
                <a:gd name="connsiteX7" fmla="*/ 3155579 w 6007612"/>
                <a:gd name="connsiteY7" fmla="*/ 1108326 h 6797829"/>
                <a:gd name="connsiteX8" fmla="*/ 1963832 w 6007612"/>
                <a:gd name="connsiteY8" fmla="*/ 1817700 h 6797829"/>
                <a:gd name="connsiteX9" fmla="*/ 1144646 w 6007612"/>
                <a:gd name="connsiteY9" fmla="*/ 2832814 h 6797829"/>
                <a:gd name="connsiteX10" fmla="*/ 851249 w 6007612"/>
                <a:gd name="connsiteY10" fmla="*/ 3998599 h 6797829"/>
                <a:gd name="connsiteX11" fmla="*/ 1336319 w 6007612"/>
                <a:gd name="connsiteY11" fmla="*/ 5057837 h 6797829"/>
                <a:gd name="connsiteX12" fmla="*/ 1597084 w 6007612"/>
                <a:gd name="connsiteY12" fmla="*/ 5424583 h 6797829"/>
                <a:gd name="connsiteX13" fmla="*/ 2591910 w 6007612"/>
                <a:gd name="connsiteY13" fmla="*/ 6440122 h 6797829"/>
                <a:gd name="connsiteX14" fmla="*/ 3899854 w 6007612"/>
                <a:gd name="connsiteY14" fmla="*/ 6780621 h 6797829"/>
                <a:gd name="connsiteX15" fmla="*/ 4741172 w 6007612"/>
                <a:gd name="connsiteY15" fmla="*/ 6563979 h 6797829"/>
                <a:gd name="connsiteX16" fmla="*/ 5649171 w 6007612"/>
                <a:gd name="connsiteY16" fmla="*/ 5938452 h 6797829"/>
                <a:gd name="connsiteX17" fmla="*/ 5873475 w 6007612"/>
                <a:gd name="connsiteY17" fmla="*/ 5764656 h 6797829"/>
                <a:gd name="connsiteX18" fmla="*/ 6007612 w 6007612"/>
                <a:gd name="connsiteY18" fmla="*/ 5660343 h 6797829"/>
                <a:gd name="connsiteX19" fmla="*/ 6007612 w 6007612"/>
                <a:gd name="connsiteY19" fmla="*/ 6737454 h 6797829"/>
                <a:gd name="connsiteX20" fmla="*/ 5929386 w 6007612"/>
                <a:gd name="connsiteY20" fmla="*/ 6797829 h 6797829"/>
                <a:gd name="connsiteX21" fmla="*/ 1656512 w 6007612"/>
                <a:gd name="connsiteY21" fmla="*/ 6797829 h 6797829"/>
                <a:gd name="connsiteX22" fmla="*/ 1630254 w 6007612"/>
                <a:gd name="connsiteY22" fmla="*/ 6775222 h 6797829"/>
                <a:gd name="connsiteX23" fmla="*/ 892250 w 6007612"/>
                <a:gd name="connsiteY23" fmla="*/ 5902700 h 6797829"/>
                <a:gd name="connsiteX24" fmla="*/ 0 w 6007612"/>
                <a:gd name="connsiteY24" fmla="*/ 3998599 h 6797829"/>
                <a:gd name="connsiteX25" fmla="*/ 4493032 w 6007612"/>
                <a:gd name="connsiteY25"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007612" h="6797829">
                  <a:moveTo>
                    <a:pt x="4493599" y="0"/>
                  </a:moveTo>
                  <a:cubicBezTo>
                    <a:pt x="5048011" y="0"/>
                    <a:pt x="5546284" y="111886"/>
                    <a:pt x="5981837" y="314220"/>
                  </a:cubicBezTo>
                  <a:lnTo>
                    <a:pt x="6007612" y="327088"/>
                  </a:lnTo>
                  <a:lnTo>
                    <a:pt x="6007612" y="1316637"/>
                  </a:lnTo>
                  <a:lnTo>
                    <a:pt x="5852405" y="1209899"/>
                  </a:lnTo>
                  <a:cubicBezTo>
                    <a:pt x="5778266" y="1164709"/>
                    <a:pt x="5701526" y="1123535"/>
                    <a:pt x="5622498" y="1086619"/>
                  </a:cubicBezTo>
                  <a:cubicBezTo>
                    <a:pt x="5286822" y="930699"/>
                    <a:pt x="4906882" y="851533"/>
                    <a:pt x="4493032" y="851533"/>
                  </a:cubicBezTo>
                  <a:cubicBezTo>
                    <a:pt x="4056201" y="851533"/>
                    <a:pt x="3593263" y="940631"/>
                    <a:pt x="3155579" y="1108326"/>
                  </a:cubicBezTo>
                  <a:cubicBezTo>
                    <a:pt x="2721215" y="1275979"/>
                    <a:pt x="2318305" y="1515819"/>
                    <a:pt x="1963832" y="1817700"/>
                  </a:cubicBezTo>
                  <a:cubicBezTo>
                    <a:pt x="1617657" y="2114360"/>
                    <a:pt x="1334332" y="2465358"/>
                    <a:pt x="1144646" y="2832814"/>
                  </a:cubicBezTo>
                  <a:cubicBezTo>
                    <a:pt x="950561" y="3210060"/>
                    <a:pt x="851249" y="3602202"/>
                    <a:pt x="851249" y="3998599"/>
                  </a:cubicBezTo>
                  <a:cubicBezTo>
                    <a:pt x="851249" y="4377547"/>
                    <a:pt x="999792" y="4597311"/>
                    <a:pt x="1336319" y="5057837"/>
                  </a:cubicBezTo>
                  <a:cubicBezTo>
                    <a:pt x="1420450" y="5173181"/>
                    <a:pt x="1507419" y="5292497"/>
                    <a:pt x="1597084" y="5424583"/>
                  </a:cubicBezTo>
                  <a:cubicBezTo>
                    <a:pt x="1914175" y="5891917"/>
                    <a:pt x="2239493" y="6224189"/>
                    <a:pt x="2591910" y="6440122"/>
                  </a:cubicBezTo>
                  <a:cubicBezTo>
                    <a:pt x="2965467" y="6669393"/>
                    <a:pt x="3393219" y="6780621"/>
                    <a:pt x="3899854" y="6780621"/>
                  </a:cubicBezTo>
                  <a:cubicBezTo>
                    <a:pt x="4187861" y="6780621"/>
                    <a:pt x="4454583" y="6711812"/>
                    <a:pt x="4741172" y="6563979"/>
                  </a:cubicBezTo>
                  <a:cubicBezTo>
                    <a:pt x="5034852" y="6412173"/>
                    <a:pt x="5326263" y="6190848"/>
                    <a:pt x="5649171" y="5938452"/>
                  </a:cubicBezTo>
                  <a:cubicBezTo>
                    <a:pt x="5724931" y="5879291"/>
                    <a:pt x="5800409" y="5821406"/>
                    <a:pt x="5873475" y="5764656"/>
                  </a:cubicBezTo>
                  <a:lnTo>
                    <a:pt x="6007612" y="5660343"/>
                  </a:lnTo>
                  <a:lnTo>
                    <a:pt x="6007612" y="6737454"/>
                  </a:lnTo>
                  <a:lnTo>
                    <a:pt x="5929386"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0582300F-F646-4FC3-94FC-0582F4B5E0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0995" y="62352"/>
              <a:ext cx="6028697" cy="6795648"/>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FBB8E8B8-1900-4326-8858-F375F5D8A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3721" y="81632"/>
              <a:ext cx="6025971" cy="6776368"/>
            </a:xfrm>
            <a:custGeom>
              <a:avLst/>
              <a:gdLst>
                <a:gd name="connsiteX0" fmla="*/ 6025971 w 6025971"/>
                <a:gd name="connsiteY0" fmla="*/ 5825635 h 6797829"/>
                <a:gd name="connsiteX1" fmla="*/ 6025971 w 6025971"/>
                <a:gd name="connsiteY1" fmla="*/ 6723285 h 6797829"/>
                <a:gd name="connsiteX2" fmla="*/ 5929386 w 6025971"/>
                <a:gd name="connsiteY2" fmla="*/ 6797829 h 6797829"/>
                <a:gd name="connsiteX3" fmla="*/ 4560411 w 6025971"/>
                <a:gd name="connsiteY3" fmla="*/ 6797829 h 6797829"/>
                <a:gd name="connsiteX4" fmla="*/ 4597731 w 6025971"/>
                <a:gd name="connsiteY4" fmla="*/ 6785305 h 6797829"/>
                <a:gd name="connsiteX5" fmla="*/ 5736707 w 6025971"/>
                <a:gd name="connsiteY5" fmla="*/ 6050108 h 6797829"/>
                <a:gd name="connsiteX6" fmla="*/ 5960301 w 6025971"/>
                <a:gd name="connsiteY6" fmla="*/ 5876738 h 6797829"/>
                <a:gd name="connsiteX7" fmla="*/ 4493599 w 6025971"/>
                <a:gd name="connsiteY7" fmla="*/ 0 h 6797829"/>
                <a:gd name="connsiteX8" fmla="*/ 5981837 w 6025971"/>
                <a:gd name="connsiteY8" fmla="*/ 314220 h 6797829"/>
                <a:gd name="connsiteX9" fmla="*/ 6025971 w 6025971"/>
                <a:gd name="connsiteY9" fmla="*/ 336254 h 6797829"/>
                <a:gd name="connsiteX10" fmla="*/ 6025971 w 6025971"/>
                <a:gd name="connsiteY10" fmla="*/ 1157325 h 6797829"/>
                <a:gd name="connsiteX11" fmla="*/ 5925889 w 6025971"/>
                <a:gd name="connsiteY11" fmla="*/ 1088522 h 6797829"/>
                <a:gd name="connsiteX12" fmla="*/ 5682227 w 6025971"/>
                <a:gd name="connsiteY12" fmla="*/ 957939 h 6797829"/>
                <a:gd name="connsiteX13" fmla="*/ 4493032 w 6025971"/>
                <a:gd name="connsiteY13" fmla="*/ 709658 h 6797829"/>
                <a:gd name="connsiteX14" fmla="*/ 3104646 w 6025971"/>
                <a:gd name="connsiteY14" fmla="*/ 976666 h 6797829"/>
                <a:gd name="connsiteX15" fmla="*/ 1871612 w 6025971"/>
                <a:gd name="connsiteY15" fmla="*/ 1710017 h 6797829"/>
                <a:gd name="connsiteX16" fmla="*/ 1018661 w 6025971"/>
                <a:gd name="connsiteY16" fmla="*/ 2767694 h 6797829"/>
                <a:gd name="connsiteX17" fmla="*/ 709374 w 6025971"/>
                <a:gd name="connsiteY17" fmla="*/ 3998599 h 6797829"/>
                <a:gd name="connsiteX18" fmla="*/ 1221258 w 6025971"/>
                <a:gd name="connsiteY18" fmla="*/ 5141684 h 6797829"/>
                <a:gd name="connsiteX19" fmla="*/ 1479187 w 6025971"/>
                <a:gd name="connsiteY19" fmla="*/ 5504459 h 6797829"/>
                <a:gd name="connsiteX20" fmla="*/ 3021272 w 6025971"/>
                <a:gd name="connsiteY20" fmla="*/ 6793670 h 6797829"/>
                <a:gd name="connsiteX21" fmla="*/ 3035805 w 6025971"/>
                <a:gd name="connsiteY21" fmla="*/ 6797829 h 6797829"/>
                <a:gd name="connsiteX22" fmla="*/ 1656512 w 6025971"/>
                <a:gd name="connsiteY22" fmla="*/ 6797829 h 6797829"/>
                <a:gd name="connsiteX23" fmla="*/ 1630254 w 6025971"/>
                <a:gd name="connsiteY23" fmla="*/ 6775222 h 6797829"/>
                <a:gd name="connsiteX24" fmla="*/ 892250 w 6025971"/>
                <a:gd name="connsiteY24" fmla="*/ 5902700 h 6797829"/>
                <a:gd name="connsiteX25" fmla="*/ 0 w 6025971"/>
                <a:gd name="connsiteY25" fmla="*/ 3998599 h 6797829"/>
                <a:gd name="connsiteX26" fmla="*/ 4493032 w 6025971"/>
                <a:gd name="connsiteY26"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25971" h="6797829">
                  <a:moveTo>
                    <a:pt x="6025971" y="5825635"/>
                  </a:moveTo>
                  <a:lnTo>
                    <a:pt x="6025971" y="6723285"/>
                  </a:lnTo>
                  <a:lnTo>
                    <a:pt x="5929386" y="6797829"/>
                  </a:lnTo>
                  <a:lnTo>
                    <a:pt x="4560411" y="6797829"/>
                  </a:lnTo>
                  <a:lnTo>
                    <a:pt x="4597731" y="6785305"/>
                  </a:lnTo>
                  <a:cubicBezTo>
                    <a:pt x="4964953" y="6637825"/>
                    <a:pt x="5315251" y="6379435"/>
                    <a:pt x="5736707" y="6050108"/>
                  </a:cubicBezTo>
                  <a:cubicBezTo>
                    <a:pt x="5812043" y="5991230"/>
                    <a:pt x="5887377" y="5933488"/>
                    <a:pt x="5960301" y="5876738"/>
                  </a:cubicBezTo>
                  <a:close/>
                  <a:moveTo>
                    <a:pt x="4493599" y="0"/>
                  </a:moveTo>
                  <a:cubicBezTo>
                    <a:pt x="5048011" y="0"/>
                    <a:pt x="5546284" y="111886"/>
                    <a:pt x="5981837" y="314220"/>
                  </a:cubicBezTo>
                  <a:lnTo>
                    <a:pt x="6025971" y="336254"/>
                  </a:lnTo>
                  <a:lnTo>
                    <a:pt x="6025971" y="1157325"/>
                  </a:lnTo>
                  <a:lnTo>
                    <a:pt x="5925889" y="1088522"/>
                  </a:lnTo>
                  <a:cubicBezTo>
                    <a:pt x="5847314" y="1040649"/>
                    <a:pt x="5765982" y="997036"/>
                    <a:pt x="5682227" y="957939"/>
                  </a:cubicBezTo>
                  <a:cubicBezTo>
                    <a:pt x="5327823" y="793222"/>
                    <a:pt x="4927595" y="709658"/>
                    <a:pt x="4493032" y="709658"/>
                  </a:cubicBezTo>
                  <a:cubicBezTo>
                    <a:pt x="4031940" y="709658"/>
                    <a:pt x="3564888" y="799465"/>
                    <a:pt x="3104646" y="976666"/>
                  </a:cubicBezTo>
                  <a:cubicBezTo>
                    <a:pt x="2655243" y="1149867"/>
                    <a:pt x="2238358" y="1397822"/>
                    <a:pt x="1871612" y="1710017"/>
                  </a:cubicBezTo>
                  <a:cubicBezTo>
                    <a:pt x="1506427" y="2022852"/>
                    <a:pt x="1219414" y="2378815"/>
                    <a:pt x="1018661" y="2767694"/>
                  </a:cubicBezTo>
                  <a:cubicBezTo>
                    <a:pt x="813368" y="3165227"/>
                    <a:pt x="709374" y="3579358"/>
                    <a:pt x="709374" y="3998599"/>
                  </a:cubicBezTo>
                  <a:cubicBezTo>
                    <a:pt x="709374" y="4421103"/>
                    <a:pt x="875510" y="4667680"/>
                    <a:pt x="1221258" y="5141684"/>
                  </a:cubicBezTo>
                  <a:cubicBezTo>
                    <a:pt x="1304681" y="5256035"/>
                    <a:pt x="1390941" y="5374217"/>
                    <a:pt x="1479187" y="5504459"/>
                  </a:cubicBezTo>
                  <a:cubicBezTo>
                    <a:pt x="1942790" y="6187719"/>
                    <a:pt x="2430063" y="6601673"/>
                    <a:pt x="3021272" y="6793670"/>
                  </a:cubicBezTo>
                  <a:lnTo>
                    <a:pt x="3035805"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1371861" y="281248"/>
            <a:ext cx="9617712" cy="1374723"/>
          </a:xfrm>
        </p:spPr>
        <p:txBody>
          <a:bodyPr anchor="ctr">
            <a:normAutofit/>
          </a:bodyPr>
          <a:lstStyle/>
          <a:p>
            <a:r>
              <a:rPr lang="en-US" sz="4000" dirty="0">
                <a:solidFill>
                  <a:schemeClr val="tx2"/>
                </a:solidFill>
                <a:latin typeface="Slack-Lato"/>
              </a:rPr>
              <a:t>Does Finishing Your To-Do List impact overall life satisfaction?</a:t>
            </a: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5103336" y="5304411"/>
            <a:ext cx="6545725" cy="1462513"/>
          </a:xfrm>
        </p:spPr>
        <p:txBody>
          <a:bodyPr anchor="ctr">
            <a:normAutofit/>
          </a:bodyPr>
          <a:lstStyle/>
          <a:p>
            <a:pPr marL="171450" indent="-171450" algn="l">
              <a:buFont typeface="Arial" panose="020B0604020202020204" pitchFamily="34" charset="0"/>
              <a:buChar char="•"/>
            </a:pPr>
            <a:r>
              <a:rPr lang="en-US" sz="1200" dirty="0">
                <a:solidFill>
                  <a:schemeClr val="tx2"/>
                </a:solidFill>
              </a:rPr>
              <a:t>L: Hours 1-3 will be thrown out due to them being outliers.</a:t>
            </a:r>
          </a:p>
          <a:p>
            <a:pPr marL="171450" indent="-171450" algn="l">
              <a:buFont typeface="Arial" panose="020B0604020202020204" pitchFamily="34" charset="0"/>
              <a:buChar char="•"/>
            </a:pPr>
            <a:r>
              <a:rPr lang="en-US" sz="1200" dirty="0">
                <a:solidFill>
                  <a:schemeClr val="tx2"/>
                </a:solidFill>
              </a:rPr>
              <a:t>L: Shows that the golden sleep time is 7 or eight hours.</a:t>
            </a:r>
          </a:p>
          <a:p>
            <a:pPr marL="171450" indent="-171450" algn="l">
              <a:buFont typeface="Arial" panose="020B0604020202020204" pitchFamily="34" charset="0"/>
              <a:buChar char="•"/>
            </a:pPr>
            <a:r>
              <a:rPr lang="en-US" sz="1200" dirty="0">
                <a:solidFill>
                  <a:schemeClr val="tx2"/>
                </a:solidFill>
              </a:rPr>
              <a:t>R: You can increase your Work-Life Balance score </a:t>
            </a:r>
            <a:r>
              <a:rPr lang="en-US" sz="1200">
                <a:solidFill>
                  <a:schemeClr val="tx2"/>
                </a:solidFill>
              </a:rPr>
              <a:t>by 80+ </a:t>
            </a:r>
            <a:r>
              <a:rPr lang="en-US" sz="1200" dirty="0">
                <a:solidFill>
                  <a:schemeClr val="tx2"/>
                </a:solidFill>
              </a:rPr>
              <a:t>points just by completing your </a:t>
            </a:r>
            <a:r>
              <a:rPr lang="en-US" sz="1200">
                <a:solidFill>
                  <a:schemeClr val="tx2"/>
                </a:solidFill>
              </a:rPr>
              <a:t>daily tasks.</a:t>
            </a:r>
            <a:endParaRPr lang="en-US" sz="1200" dirty="0">
              <a:solidFill>
                <a:schemeClr val="tx2"/>
              </a:solidFill>
            </a:endParaRPr>
          </a:p>
        </p:txBody>
      </p:sp>
      <p:pic>
        <p:nvPicPr>
          <p:cNvPr id="11" name="Picture 10" descr="Chart, line chart&#10;&#10;Description automatically generated">
            <a:extLst>
              <a:ext uri="{FF2B5EF4-FFF2-40B4-BE49-F238E27FC236}">
                <a16:creationId xmlns:a16="http://schemas.microsoft.com/office/drawing/2014/main" id="{B35F379A-5CCD-78FA-BFA1-716BAE9BD4FC}"/>
              </a:ext>
            </a:extLst>
          </p:cNvPr>
          <p:cNvPicPr>
            <a:picLocks noChangeAspect="1"/>
          </p:cNvPicPr>
          <p:nvPr/>
        </p:nvPicPr>
        <p:blipFill>
          <a:blip r:embed="rId3"/>
          <a:stretch>
            <a:fillRect/>
          </a:stretch>
        </p:blipFill>
        <p:spPr>
          <a:xfrm>
            <a:off x="5710350" y="1658870"/>
            <a:ext cx="5331698" cy="3554466"/>
          </a:xfrm>
          <a:prstGeom prst="rect">
            <a:avLst/>
          </a:prstGeom>
        </p:spPr>
      </p:pic>
      <p:pic>
        <p:nvPicPr>
          <p:cNvPr id="30" name="Picture 29" descr="Chart, bar chart&#10;&#10;Description automatically generated">
            <a:extLst>
              <a:ext uri="{FF2B5EF4-FFF2-40B4-BE49-F238E27FC236}">
                <a16:creationId xmlns:a16="http://schemas.microsoft.com/office/drawing/2014/main" id="{5E8D41FD-38A1-4211-4B8B-3B36DF69D867}"/>
              </a:ext>
            </a:extLst>
          </p:cNvPr>
          <p:cNvPicPr>
            <a:picLocks noChangeAspect="1"/>
          </p:cNvPicPr>
          <p:nvPr/>
        </p:nvPicPr>
        <p:blipFill>
          <a:blip r:embed="rId4"/>
          <a:stretch>
            <a:fillRect/>
          </a:stretch>
        </p:blipFill>
        <p:spPr>
          <a:xfrm>
            <a:off x="166916" y="895738"/>
            <a:ext cx="4769809" cy="5962261"/>
          </a:xfrm>
          <a:prstGeom prst="rect">
            <a:avLst/>
          </a:prstGeom>
        </p:spPr>
      </p:pic>
    </p:spTree>
    <p:extLst>
      <p:ext uri="{BB962C8B-B14F-4D97-AF65-F5344CB8AC3E}">
        <p14:creationId xmlns:p14="http://schemas.microsoft.com/office/powerpoint/2010/main" val="288170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0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000"/>
                                  </p:stCondLst>
                                  <p:iterate>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700"/>
                                        <p:tgtEl>
                                          <p:spTgt spid="3">
                                            <p:txEl>
                                              <p:pRg st="2" end="2"/>
                                            </p:txEl>
                                          </p:spTgt>
                                        </p:tgtEl>
                                      </p:cBhvr>
                                    </p:animEffect>
                                  </p:childTnLst>
                                </p:cTn>
                              </p:par>
                              <p:par>
                                <p:cTn id="18" presetID="10" presetClass="entr" presetSubtype="0" fill="hold" grpId="0" nodeType="withEffect">
                                  <p:stCondLst>
                                    <p:cond delay="500"/>
                                  </p:stCondLst>
                                  <p:iterate>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EADCAF8-8823-4E89-8612-21029831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8CA07B2-0819-4B62-9425-7A52BBDD7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nvGrpSpPr>
          <p:cNvPr id="15" name="Group 14">
            <a:extLst>
              <a:ext uri="{FF2B5EF4-FFF2-40B4-BE49-F238E27FC236}">
                <a16:creationId xmlns:a16="http://schemas.microsoft.com/office/drawing/2014/main" id="{DA02BEE4-A5D4-40AF-882D-49D34B086F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p:grpSpPr>
        <p:sp>
          <p:nvSpPr>
            <p:cNvPr id="16" name="Freeform: Shape 15">
              <a:extLst>
                <a:ext uri="{FF2B5EF4-FFF2-40B4-BE49-F238E27FC236}">
                  <a16:creationId xmlns:a16="http://schemas.microsoft.com/office/drawing/2014/main" id="{0F5843EB-154F-4459-8954-BB1DF64BB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75905135-55D9-431B-8D5A-4C5C92B1F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9B732812-A0BB-4324-B390-DFEF26C109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01FEC055-6F76-4E20-BC93-76C2F58EAF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D74CD21D-122E-4F3D-82AF-F4A37C278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Shape 20">
              <a:extLst>
                <a:ext uri="{FF2B5EF4-FFF2-40B4-BE49-F238E27FC236}">
                  <a16:creationId xmlns:a16="http://schemas.microsoft.com/office/drawing/2014/main" id="{5A7FF51F-3820-41BE-8690-7E758ECFA7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gradFill>
              <a:gsLst>
                <a:gs pos="813">
                  <a:schemeClr val="bg1">
                    <a:alpha val="41000"/>
                  </a:schemeClr>
                </a:gs>
                <a:gs pos="20000">
                  <a:schemeClr val="accent5">
                    <a:lumMod val="85000"/>
                    <a:alpha val="56000"/>
                  </a:schemeClr>
                </a:gs>
                <a:gs pos="44000">
                  <a:schemeClr val="accent6">
                    <a:lumMod val="40000"/>
                    <a:lumOff val="60000"/>
                    <a:alpha val="57000"/>
                  </a:schemeClr>
                </a:gs>
                <a:gs pos="100000">
                  <a:schemeClr val="bg1">
                    <a:alpha val="59000"/>
                  </a:schemeClr>
                </a:gs>
                <a:gs pos="74000">
                  <a:schemeClr val="accent1">
                    <a:lumMod val="91000"/>
                    <a:lumOff val="9000"/>
                    <a:alpha val="34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21">
              <a:extLst>
                <a:ext uri="{FF2B5EF4-FFF2-40B4-BE49-F238E27FC236}">
                  <a16:creationId xmlns:a16="http://schemas.microsoft.com/office/drawing/2014/main" id="{85EAD889-EA4D-485F-BA9C-F6473A432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4518FC28-E0BD-4387-B8BE-9965D1A57FF1}"/>
              </a:ext>
            </a:extLst>
          </p:cNvPr>
          <p:cNvSpPr>
            <a:spLocks noGrp="1"/>
          </p:cNvSpPr>
          <p:nvPr>
            <p:ph type="title"/>
          </p:nvPr>
        </p:nvSpPr>
        <p:spPr>
          <a:xfrm>
            <a:off x="3015363" y="3984"/>
            <a:ext cx="6334606" cy="1121968"/>
          </a:xfrm>
        </p:spPr>
        <p:txBody>
          <a:bodyPr vert="horz" lIns="91440" tIns="45720" rIns="91440" bIns="45720" rtlCol="0" anchor="b">
            <a:normAutofit fontScale="90000"/>
          </a:bodyPr>
          <a:lstStyle/>
          <a:p>
            <a:pPr algn="ctr"/>
            <a:r>
              <a:rPr lang="en-US" sz="5200" kern="1200" dirty="0">
                <a:solidFill>
                  <a:schemeClr val="tx2"/>
                </a:solidFill>
                <a:latin typeface="+mj-lt"/>
                <a:ea typeface="+mj-ea"/>
                <a:cs typeface="+mj-cs"/>
              </a:rPr>
              <a:t>Analysis and Conclusions</a:t>
            </a:r>
          </a:p>
        </p:txBody>
      </p:sp>
      <p:sp>
        <p:nvSpPr>
          <p:cNvPr id="3" name="Text Placeholder 2">
            <a:extLst>
              <a:ext uri="{FF2B5EF4-FFF2-40B4-BE49-F238E27FC236}">
                <a16:creationId xmlns:a16="http://schemas.microsoft.com/office/drawing/2014/main" id="{FED19BCA-B61F-4EA6-A1FB-CCA3BD8506FB}"/>
              </a:ext>
            </a:extLst>
          </p:cNvPr>
          <p:cNvSpPr>
            <a:spLocks noGrp="1"/>
          </p:cNvSpPr>
          <p:nvPr>
            <p:ph type="body" idx="1"/>
          </p:nvPr>
        </p:nvSpPr>
        <p:spPr>
          <a:xfrm>
            <a:off x="367988" y="1129935"/>
            <a:ext cx="11407699" cy="5591539"/>
          </a:xfrm>
        </p:spPr>
        <p:txBody>
          <a:bodyPr vert="horz" lIns="91440" tIns="45720" rIns="91440" bIns="45720" numCol="2" spcCol="365760" rtlCol="0">
            <a:noAutofit/>
          </a:bodyPr>
          <a:lstStyle/>
          <a:p>
            <a:r>
              <a:rPr lang="en-US" sz="1800" b="1" kern="1200" dirty="0">
                <a:solidFill>
                  <a:schemeClr val="tx2"/>
                </a:solidFill>
                <a:latin typeface="+mn-lt"/>
                <a:ea typeface="+mn-ea"/>
                <a:cs typeface="+mn-cs"/>
              </a:rPr>
              <a:t>Daily Stress</a:t>
            </a:r>
            <a:r>
              <a:rPr lang="en-US" sz="1800" kern="1200" dirty="0">
                <a:solidFill>
                  <a:schemeClr val="tx2"/>
                </a:solidFill>
                <a:latin typeface="+mn-lt"/>
                <a:ea typeface="+mn-ea"/>
                <a:cs typeface="+mn-cs"/>
              </a:rPr>
              <a:t>: </a:t>
            </a:r>
            <a:r>
              <a:rPr lang="en-US" sz="1800" dirty="0">
                <a:solidFill>
                  <a:schemeClr val="tx2"/>
                </a:solidFill>
              </a:rPr>
              <a:t>Increased daily stress results in decrease work-life balance. Those younger than 20 and older than 51 years tend to carry less daily stress than their midlife counterparts. It’s especially important to be mindful and manage your stress between the ages of 21-50, with particular emphasis on the 21-35 years time frame.</a:t>
            </a:r>
          </a:p>
          <a:p>
            <a:endParaRPr lang="en-US" sz="1800" kern="1200" dirty="0">
              <a:solidFill>
                <a:schemeClr val="tx2"/>
              </a:solidFill>
              <a:latin typeface="+mn-lt"/>
              <a:ea typeface="+mn-ea"/>
              <a:cs typeface="+mn-cs"/>
            </a:endParaRPr>
          </a:p>
          <a:p>
            <a:r>
              <a:rPr lang="en-US" sz="1800" b="1" dirty="0">
                <a:solidFill>
                  <a:schemeClr val="tx2"/>
                </a:solidFill>
              </a:rPr>
              <a:t>Supporting Others</a:t>
            </a:r>
            <a:r>
              <a:rPr lang="en-US" sz="1800" dirty="0">
                <a:solidFill>
                  <a:schemeClr val="tx2"/>
                </a:solidFill>
              </a:rPr>
              <a:t>: Yes, supporting and helping others does have an impact on achieving work-life balance. The more people respondents supported, the higher the work-life balance score. We can also conclude that those ages 51+ are more likely to support 10 people in a 12-month period and have better work-life balance. </a:t>
            </a:r>
          </a:p>
          <a:p>
            <a:endParaRPr lang="en-US" sz="1800" dirty="0">
              <a:solidFill>
                <a:schemeClr val="tx2"/>
              </a:solidFill>
            </a:endParaRPr>
          </a:p>
          <a:p>
            <a:r>
              <a:rPr lang="en-US" sz="1800" b="1" dirty="0">
                <a:solidFill>
                  <a:schemeClr val="tx2"/>
                </a:solidFill>
              </a:rPr>
              <a:t>Weekly Meditation</a:t>
            </a:r>
            <a:r>
              <a:rPr lang="en-US" sz="1800" dirty="0">
                <a:solidFill>
                  <a:schemeClr val="tx2"/>
                </a:solidFill>
              </a:rPr>
              <a:t>: There is a parallel between our life and the practice of meditation or making time for ourselves. Our analysis demonstrated that the more times the individuals meditate weekly, the higher is their level of work-life-balance, regardless of their age.</a:t>
            </a:r>
          </a:p>
          <a:p>
            <a:endParaRPr lang="en-US" sz="1800" dirty="0">
              <a:solidFill>
                <a:schemeClr val="tx2"/>
              </a:solidFill>
            </a:endParaRPr>
          </a:p>
          <a:p>
            <a:r>
              <a:rPr lang="en-US" sz="1800" b="1" dirty="0">
                <a:solidFill>
                  <a:schemeClr val="tx2"/>
                </a:solidFill>
              </a:rPr>
              <a:t>Time for Passion</a:t>
            </a:r>
            <a:r>
              <a:rPr lang="en-US" sz="1800" dirty="0">
                <a:solidFill>
                  <a:schemeClr val="tx2"/>
                </a:solidFill>
              </a:rPr>
              <a:t>: On average, age groups between 21 and 35, and over 51, make more time doing things they love. Those that make time for passions have a higher work- life balance score than those who make little to no time for passions. Therefore, making time to do those things you love has a greater influence on your work- life balance, and overall health.</a:t>
            </a:r>
          </a:p>
          <a:p>
            <a:endParaRPr lang="en-US" sz="1800" dirty="0">
              <a:solidFill>
                <a:schemeClr val="tx2"/>
              </a:solidFill>
            </a:endParaRPr>
          </a:p>
          <a:p>
            <a:r>
              <a:rPr lang="en-US" sz="1800" b="1" dirty="0">
                <a:solidFill>
                  <a:schemeClr val="tx2"/>
                </a:solidFill>
              </a:rPr>
              <a:t>To-Do Lists Completion: </a:t>
            </a:r>
            <a:r>
              <a:rPr lang="en-US" sz="1800" dirty="0">
                <a:solidFill>
                  <a:schemeClr val="tx2"/>
                </a:solidFill>
              </a:rPr>
              <a:t>Finishing your tasks set by you can be difficult, but whenever you finish the majority of your task your work-life balance score will increase. Something that you can change to help increase your ability to finish your tasks (whether work or personal) is to get between seven and eight hours of sleep each night. </a:t>
            </a:r>
          </a:p>
          <a:p>
            <a:endParaRPr lang="en-US" sz="1800" dirty="0">
              <a:solidFill>
                <a:schemeClr val="tx2"/>
              </a:solidFill>
            </a:endParaRPr>
          </a:p>
          <a:p>
            <a:endParaRPr lang="en-US" sz="1800" kern="1200" dirty="0">
              <a:solidFill>
                <a:schemeClr val="tx2"/>
              </a:solidFill>
              <a:latin typeface="+mn-lt"/>
              <a:ea typeface="+mn-ea"/>
              <a:cs typeface="+mn-cs"/>
            </a:endParaRPr>
          </a:p>
        </p:txBody>
      </p:sp>
      <p:sp>
        <p:nvSpPr>
          <p:cNvPr id="6" name="Slide Number Placeholder 5">
            <a:extLst>
              <a:ext uri="{FF2B5EF4-FFF2-40B4-BE49-F238E27FC236}">
                <a16:creationId xmlns:a16="http://schemas.microsoft.com/office/drawing/2014/main" id="{7C4B8313-9270-4128-8674-3A3E42B806B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A49DFD55-3C28-40EF-9E31-A92D2E4017FF}" type="slidenum">
              <a:rPr lang="en-US" smtClean="0"/>
              <a:pPr>
                <a:spcAft>
                  <a:spcPts val="600"/>
                </a:spcAft>
              </a:pPr>
              <a:t>15</a:t>
            </a:fld>
            <a:endParaRPr lang="en-US"/>
          </a:p>
        </p:txBody>
      </p:sp>
    </p:spTree>
    <p:extLst>
      <p:ext uri="{BB962C8B-B14F-4D97-AF65-F5344CB8AC3E}">
        <p14:creationId xmlns:p14="http://schemas.microsoft.com/office/powerpoint/2010/main" val="17428616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10">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12">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37" name="Freeform: Shape 14">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16">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39" name="Freeform: Shape 17">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0" name="Freeform: Shape 18">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1" name="Freeform: Shape 19">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Freeform: Shape 20">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Freeform: Shape 21">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grpSp>
        <p:nvGrpSpPr>
          <p:cNvPr id="26" name="Group 25">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155"/>
            <a:ext cx="2514948" cy="2174333"/>
            <a:chOff x="-305" y="-4155"/>
            <a:chExt cx="2514948" cy="2174333"/>
          </a:xfrm>
        </p:grpSpPr>
        <p:sp>
          <p:nvSpPr>
            <p:cNvPr id="27" name="Freeform: Shape 26">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0" name="Freeform: Shape 29">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Slide Number Placeholder 5">
            <a:extLst>
              <a:ext uri="{FF2B5EF4-FFF2-40B4-BE49-F238E27FC236}">
                <a16:creationId xmlns:a16="http://schemas.microsoft.com/office/drawing/2014/main" id="{879C0E93-7C9C-216F-7F1B-4714579C9EB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A49DFD55-3C28-40EF-9E31-A92D2E4017FF}" type="slidenum">
              <a:rPr lang="en-US" smtClean="0"/>
              <a:pPr>
                <a:spcAft>
                  <a:spcPts val="600"/>
                </a:spcAft>
              </a:pPr>
              <a:t>16</a:t>
            </a:fld>
            <a:endParaRPr lang="en-US"/>
          </a:p>
        </p:txBody>
      </p:sp>
      <p:grpSp>
        <p:nvGrpSpPr>
          <p:cNvPr id="32" name="Group 31">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85727" y="4683666"/>
            <a:ext cx="2514948" cy="2174333"/>
            <a:chOff x="-305" y="-4155"/>
            <a:chExt cx="2514948" cy="2174333"/>
          </a:xfrm>
        </p:grpSpPr>
        <p:sp>
          <p:nvSpPr>
            <p:cNvPr id="33" name="Freeform: Shape 32">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6" name="Freeform: Shape 35">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66BCA36C-02C4-F273-FE13-5F0634C2CA52}"/>
              </a:ext>
            </a:extLst>
          </p:cNvPr>
          <p:cNvSpPr>
            <a:spLocks noGrp="1"/>
          </p:cNvSpPr>
          <p:nvPr>
            <p:ph type="title"/>
          </p:nvPr>
        </p:nvSpPr>
        <p:spPr>
          <a:xfrm>
            <a:off x="3015363" y="3984"/>
            <a:ext cx="6334606" cy="1121968"/>
          </a:xfrm>
        </p:spPr>
        <p:txBody>
          <a:bodyPr vert="horz" lIns="91440" tIns="45720" rIns="91440" bIns="45720" rtlCol="0" anchor="b">
            <a:normAutofit/>
          </a:bodyPr>
          <a:lstStyle/>
          <a:p>
            <a:pPr algn="ctr"/>
            <a:r>
              <a:rPr lang="en-US" sz="5200" kern="1200" dirty="0">
                <a:solidFill>
                  <a:schemeClr val="tx2"/>
                </a:solidFill>
                <a:latin typeface="+mj-lt"/>
                <a:ea typeface="+mj-ea"/>
                <a:cs typeface="+mj-cs"/>
              </a:rPr>
              <a:t>Overall Conclusion</a:t>
            </a:r>
          </a:p>
        </p:txBody>
      </p:sp>
      <p:sp>
        <p:nvSpPr>
          <p:cNvPr id="5" name="Subtitle 2">
            <a:extLst>
              <a:ext uri="{FF2B5EF4-FFF2-40B4-BE49-F238E27FC236}">
                <a16:creationId xmlns:a16="http://schemas.microsoft.com/office/drawing/2014/main" id="{94221450-EA48-59BB-1087-9B34EB3BE81C}"/>
              </a:ext>
            </a:extLst>
          </p:cNvPr>
          <p:cNvSpPr txBox="1">
            <a:spLocks/>
          </p:cNvSpPr>
          <p:nvPr/>
        </p:nvSpPr>
        <p:spPr>
          <a:xfrm>
            <a:off x="1171133" y="1701828"/>
            <a:ext cx="10091852" cy="428206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US" sz="1600" dirty="0">
              <a:solidFill>
                <a:schemeClr val="tx2"/>
              </a:solidFill>
            </a:endParaRPr>
          </a:p>
          <a:p>
            <a:pPr algn="l"/>
            <a:endParaRPr lang="en-US" sz="1600" dirty="0">
              <a:solidFill>
                <a:schemeClr val="tx2"/>
              </a:solidFill>
            </a:endParaRPr>
          </a:p>
        </p:txBody>
      </p:sp>
      <p:sp>
        <p:nvSpPr>
          <p:cNvPr id="8" name="TextBox 7">
            <a:extLst>
              <a:ext uri="{FF2B5EF4-FFF2-40B4-BE49-F238E27FC236}">
                <a16:creationId xmlns:a16="http://schemas.microsoft.com/office/drawing/2014/main" id="{1A9B2438-BA1C-C3A6-2CFE-CC9E53593A40}"/>
              </a:ext>
            </a:extLst>
          </p:cNvPr>
          <p:cNvSpPr txBox="1"/>
          <p:nvPr/>
        </p:nvSpPr>
        <p:spPr>
          <a:xfrm>
            <a:off x="1496324" y="1779457"/>
            <a:ext cx="9346366" cy="3724096"/>
          </a:xfrm>
          <a:prstGeom prst="rect">
            <a:avLst/>
          </a:prstGeom>
          <a:noFill/>
        </p:spPr>
        <p:txBody>
          <a:bodyPr wrap="square">
            <a:spAutoFit/>
          </a:bodyPr>
          <a:lstStyle/>
          <a:p>
            <a:r>
              <a:rPr lang="en-US" sz="2400" dirty="0"/>
              <a:t>Each of us have analyzed different facets of our lives, and how individuals will achieve higher work-life balance scores.</a:t>
            </a:r>
          </a:p>
          <a:p>
            <a:endParaRPr lang="en-US" sz="2400" dirty="0"/>
          </a:p>
          <a:p>
            <a:r>
              <a:rPr lang="en-US" sz="2400" dirty="0"/>
              <a:t>If we balance our stress levels, support others frequently, make time to meditate or take care of ourselves, including time for the things we are passionate about, and complete our own to-do lists, we will achieve a much higher work-life score.</a:t>
            </a:r>
          </a:p>
          <a:p>
            <a:endParaRPr lang="en-US" dirty="0"/>
          </a:p>
          <a:p>
            <a:pPr algn="ctr"/>
            <a:r>
              <a:rPr lang="en-US" sz="3200" dirty="0"/>
              <a:t>Let’s remember, self-care is a priority, not a luxury.</a:t>
            </a:r>
          </a:p>
          <a:p>
            <a:endParaRPr lang="en-US" dirty="0"/>
          </a:p>
        </p:txBody>
      </p:sp>
    </p:spTree>
    <p:extLst>
      <p:ext uri="{BB962C8B-B14F-4D97-AF65-F5344CB8AC3E}">
        <p14:creationId xmlns:p14="http://schemas.microsoft.com/office/powerpoint/2010/main" val="32324799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14">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16" name="Freeform: Shape 15">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21" name="Freeform: Shape 20">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21">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3" name="Picture 2">
            <a:extLst>
              <a:ext uri="{FF2B5EF4-FFF2-40B4-BE49-F238E27FC236}">
                <a16:creationId xmlns:a16="http://schemas.microsoft.com/office/drawing/2014/main" id="{0B764DEE-80A8-0889-6317-83192ED2BFBF}"/>
              </a:ext>
            </a:extLst>
          </p:cNvPr>
          <p:cNvPicPr>
            <a:picLocks noChangeAspect="1"/>
          </p:cNvPicPr>
          <p:nvPr/>
        </p:nvPicPr>
        <p:blipFill rotWithShape="1">
          <a:blip r:embed="rId2">
            <a:extLst>
              <a:ext uri="{28A0092B-C50C-407E-A947-70E740481C1C}">
                <a14:useLocalDpi xmlns:a14="http://schemas.microsoft.com/office/drawing/2010/main" val="0"/>
              </a:ext>
            </a:extLst>
          </a:blip>
          <a:srcRect l="3571" r="4197" b="425"/>
          <a:stretch/>
        </p:blipFill>
        <p:spPr>
          <a:xfrm>
            <a:off x="663102" y="413711"/>
            <a:ext cx="10690698" cy="6030577"/>
          </a:xfrm>
          <a:prstGeom prst="rect">
            <a:avLst/>
          </a:prstGeom>
          <a:solidFill>
            <a:schemeClr val="bg1"/>
          </a:solidFill>
          <a:effectLst>
            <a:softEdge rad="838200"/>
          </a:effectLst>
        </p:spPr>
      </p:pic>
      <p:sp>
        <p:nvSpPr>
          <p:cNvPr id="2" name="Title 1">
            <a:extLst>
              <a:ext uri="{FF2B5EF4-FFF2-40B4-BE49-F238E27FC236}">
                <a16:creationId xmlns:a16="http://schemas.microsoft.com/office/drawing/2014/main" id="{8BDF1EDE-5423-435C-B149-87AB1BC22B83}"/>
              </a:ext>
            </a:extLst>
          </p:cNvPr>
          <p:cNvSpPr>
            <a:spLocks noGrp="1"/>
          </p:cNvSpPr>
          <p:nvPr>
            <p:ph type="ctrTitle"/>
          </p:nvPr>
        </p:nvSpPr>
        <p:spPr>
          <a:xfrm>
            <a:off x="3336636" y="409727"/>
            <a:ext cx="5760846" cy="2310312"/>
          </a:xfrm>
        </p:spPr>
        <p:txBody>
          <a:bodyPr>
            <a:normAutofit/>
          </a:bodyPr>
          <a:lstStyle/>
          <a:p>
            <a:r>
              <a:rPr lang="en-US" sz="8800" b="1" dirty="0">
                <a:solidFill>
                  <a:schemeClr val="bg1"/>
                </a:solidFill>
              </a:rPr>
              <a:t>THANK YOU</a:t>
            </a:r>
          </a:p>
        </p:txBody>
      </p:sp>
      <p:sp>
        <p:nvSpPr>
          <p:cNvPr id="6" name="Slide Number Placeholder 5">
            <a:extLst>
              <a:ext uri="{FF2B5EF4-FFF2-40B4-BE49-F238E27FC236}">
                <a16:creationId xmlns:a16="http://schemas.microsoft.com/office/drawing/2014/main" id="{4C127D99-645F-4FCF-9573-FDFE2A344FA9}"/>
              </a:ext>
            </a:extLst>
          </p:cNvPr>
          <p:cNvSpPr>
            <a:spLocks noGrp="1"/>
          </p:cNvSpPr>
          <p:nvPr>
            <p:ph type="sldNum" sz="quarter" idx="12"/>
          </p:nvPr>
        </p:nvSpPr>
        <p:spPr>
          <a:xfrm>
            <a:off x="8610600" y="6356350"/>
            <a:ext cx="2743200" cy="365125"/>
          </a:xfrm>
        </p:spPr>
        <p:txBody>
          <a:bodyPr>
            <a:normAutofit/>
          </a:bodyPr>
          <a:lstStyle/>
          <a:p>
            <a:pPr>
              <a:spcAft>
                <a:spcPts val="600"/>
              </a:spcAft>
            </a:pPr>
            <a:fld id="{A49DFD55-3C28-40EF-9E31-A92D2E4017FF}" type="slidenum">
              <a:rPr lang="en-US" smtClean="0"/>
              <a:pPr>
                <a:spcAft>
                  <a:spcPts val="600"/>
                </a:spcAft>
              </a:pPr>
              <a:t>17</a:t>
            </a:fld>
            <a:endParaRPr lang="en-US"/>
          </a:p>
        </p:txBody>
      </p:sp>
    </p:spTree>
    <p:extLst>
      <p:ext uri="{BB962C8B-B14F-4D97-AF65-F5344CB8AC3E}">
        <p14:creationId xmlns:p14="http://schemas.microsoft.com/office/powerpoint/2010/main" val="1969787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5" name="Group 14">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6" name="Freeform: Shape 15">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1BEF5859-10C9-4588-9727-B9362E26C29D}"/>
              </a:ext>
            </a:extLst>
          </p:cNvPr>
          <p:cNvSpPr>
            <a:spLocks noGrp="1"/>
          </p:cNvSpPr>
          <p:nvPr>
            <p:ph type="title"/>
          </p:nvPr>
        </p:nvSpPr>
        <p:spPr>
          <a:xfrm>
            <a:off x="640080" y="1243013"/>
            <a:ext cx="3855720" cy="4371974"/>
          </a:xfrm>
        </p:spPr>
        <p:txBody>
          <a:bodyPr>
            <a:normAutofit/>
          </a:bodyPr>
          <a:lstStyle/>
          <a:p>
            <a:r>
              <a:rPr lang="en-US" sz="3600" b="1" dirty="0">
                <a:solidFill>
                  <a:schemeClr val="tx2"/>
                </a:solidFill>
              </a:rPr>
              <a:t>Description</a:t>
            </a:r>
          </a:p>
        </p:txBody>
      </p:sp>
      <p:sp>
        <p:nvSpPr>
          <p:cNvPr id="25" name="Content Placeholder 2">
            <a:extLst>
              <a:ext uri="{FF2B5EF4-FFF2-40B4-BE49-F238E27FC236}">
                <a16:creationId xmlns:a16="http://schemas.microsoft.com/office/drawing/2014/main" id="{5671D7E5-EF66-4BCD-8DAA-E9061157F0BE}"/>
              </a:ext>
            </a:extLst>
          </p:cNvPr>
          <p:cNvSpPr>
            <a:spLocks noGrp="1"/>
          </p:cNvSpPr>
          <p:nvPr>
            <p:ph idx="1"/>
          </p:nvPr>
        </p:nvSpPr>
        <p:spPr>
          <a:xfrm>
            <a:off x="5135575" y="804672"/>
            <a:ext cx="6257849" cy="5230368"/>
          </a:xfrm>
        </p:spPr>
        <p:txBody>
          <a:bodyPr anchor="ctr">
            <a:normAutofit/>
          </a:bodyPr>
          <a:lstStyle/>
          <a:p>
            <a:r>
              <a:rPr lang="en-US" sz="2400" dirty="0">
                <a:solidFill>
                  <a:schemeClr val="tx2"/>
                </a:solidFill>
              </a:rPr>
              <a:t>Many people want to have excellent work-life balance. What information can be provided to help people shape their lives and maximize their overall life satisfaction?</a:t>
            </a:r>
          </a:p>
          <a:p>
            <a:r>
              <a:rPr lang="en-US" sz="2400" dirty="0">
                <a:solidFill>
                  <a:schemeClr val="tx2"/>
                </a:solidFill>
              </a:rPr>
              <a:t>Dataset: Survey responses from Authentic-Happiness.com that aimed to gauge how well people have work-life balance according to their lifestyle, habits, and behaviors.</a:t>
            </a:r>
          </a:p>
          <a:p>
            <a:pPr lvl="1"/>
            <a:r>
              <a:rPr lang="en-US" dirty="0">
                <a:solidFill>
                  <a:schemeClr val="tx2"/>
                </a:solidFill>
                <a:hlinkClick r:id="rId2"/>
              </a:rPr>
              <a:t>Dataset from Kaggle</a:t>
            </a:r>
            <a:endParaRPr lang="en-US" dirty="0">
              <a:solidFill>
                <a:schemeClr val="tx2"/>
              </a:solidFill>
            </a:endParaRPr>
          </a:p>
          <a:p>
            <a:pPr lvl="1"/>
            <a:r>
              <a:rPr lang="en-US" dirty="0">
                <a:solidFill>
                  <a:schemeClr val="tx2"/>
                </a:solidFill>
                <a:hlinkClick r:id="rId3"/>
              </a:rPr>
              <a:t>Authentic-Happiness Survey</a:t>
            </a:r>
            <a:r>
              <a:rPr lang="en-US" dirty="0">
                <a:solidFill>
                  <a:schemeClr val="tx2"/>
                </a:solidFill>
              </a:rPr>
              <a:t>  </a:t>
            </a:r>
          </a:p>
          <a:p>
            <a:r>
              <a:rPr lang="en-US" sz="2400" dirty="0">
                <a:solidFill>
                  <a:schemeClr val="tx2"/>
                </a:solidFill>
              </a:rPr>
              <a:t>Data Cleaning: The original dataset contains 15,000 responses from July 2015 – March 2021. Downsized by sampling only responses from March 2019 – March 2021 (5,548).</a:t>
            </a:r>
          </a:p>
        </p:txBody>
      </p:sp>
      <p:sp>
        <p:nvSpPr>
          <p:cNvPr id="6" name="Slide Number Placeholder 5">
            <a:extLst>
              <a:ext uri="{FF2B5EF4-FFF2-40B4-BE49-F238E27FC236}">
                <a16:creationId xmlns:a16="http://schemas.microsoft.com/office/drawing/2014/main" id="{7C991F00-87A7-45A6-8029-B097FA72498D}"/>
              </a:ext>
            </a:extLst>
          </p:cNvPr>
          <p:cNvSpPr>
            <a:spLocks noGrp="1"/>
          </p:cNvSpPr>
          <p:nvPr>
            <p:ph type="sldNum" sz="quarter" idx="12"/>
          </p:nvPr>
        </p:nvSpPr>
        <p:spPr>
          <a:xfrm>
            <a:off x="8610600" y="6356350"/>
            <a:ext cx="2743200" cy="365125"/>
          </a:xfrm>
        </p:spPr>
        <p:txBody>
          <a:bodyPr>
            <a:normAutofit/>
          </a:bodyPr>
          <a:lstStyle/>
          <a:p>
            <a:pPr>
              <a:spcAft>
                <a:spcPts val="600"/>
              </a:spcAft>
            </a:pPr>
            <a:fld id="{A49DFD55-3C28-40EF-9E31-A92D2E4017FF}" type="slidenum">
              <a:rPr lang="en-US" smtClean="0"/>
              <a:pPr>
                <a:spcAft>
                  <a:spcPts val="600"/>
                </a:spcAft>
              </a:pPr>
              <a:t>2</a:t>
            </a:fld>
            <a:endParaRPr lang="en-US"/>
          </a:p>
        </p:txBody>
      </p:sp>
    </p:spTree>
    <p:extLst>
      <p:ext uri="{BB962C8B-B14F-4D97-AF65-F5344CB8AC3E}">
        <p14:creationId xmlns:p14="http://schemas.microsoft.com/office/powerpoint/2010/main" val="1713219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DDA8CE9-E0A6-4FF2-823D-D0860760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1195564-33B9-434B-9641-764F5905A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5" name="Group 14">
            <a:extLst>
              <a:ext uri="{FF2B5EF4-FFF2-40B4-BE49-F238E27FC236}">
                <a16:creationId xmlns:a16="http://schemas.microsoft.com/office/drawing/2014/main" id="{1D18C537-E336-47C4-836B-C342A230F8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2475" y="1"/>
            <a:ext cx="4262009" cy="2602764"/>
            <a:chOff x="6867015" y="-1"/>
            <a:chExt cx="5324985" cy="3251912"/>
          </a:xfrm>
          <a:solidFill>
            <a:schemeClr val="accent5">
              <a:alpha val="5000"/>
            </a:schemeClr>
          </a:solidFill>
        </p:grpSpPr>
        <p:sp>
          <p:nvSpPr>
            <p:cNvPr id="16" name="Freeform: Shape 15">
              <a:extLst>
                <a:ext uri="{FF2B5EF4-FFF2-40B4-BE49-F238E27FC236}">
                  <a16:creationId xmlns:a16="http://schemas.microsoft.com/office/drawing/2014/main" id="{481F97D2-9A0D-4CA5-B9AF-27B558BCF1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6678A47C-892D-47C9-A5D8-F8860B1B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9E8FDFA-59ED-4D6F-BA20-10CDF8436C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E958D9A5-8003-4D92-8C05-787C630F75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5A1259D8-0C3A-4069-A22F-537BBBB61A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60995" y="62352"/>
            <a:ext cx="6028697" cy="6795648"/>
            <a:chOff x="6160995" y="62352"/>
            <a:chExt cx="6028697" cy="6795648"/>
          </a:xfrm>
        </p:grpSpPr>
        <p:sp>
          <p:nvSpPr>
            <p:cNvPr id="22" name="Freeform: Shape 21">
              <a:extLst>
                <a:ext uri="{FF2B5EF4-FFF2-40B4-BE49-F238E27FC236}">
                  <a16:creationId xmlns:a16="http://schemas.microsoft.com/office/drawing/2014/main" id="{D90700B4-CEB5-450F-9EA7-95E355B50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82080" y="81632"/>
              <a:ext cx="6007612" cy="6776368"/>
            </a:xfrm>
            <a:custGeom>
              <a:avLst/>
              <a:gdLst>
                <a:gd name="connsiteX0" fmla="*/ 4493599 w 6007612"/>
                <a:gd name="connsiteY0" fmla="*/ 0 h 6797829"/>
                <a:gd name="connsiteX1" fmla="*/ 5981837 w 6007612"/>
                <a:gd name="connsiteY1" fmla="*/ 314220 h 6797829"/>
                <a:gd name="connsiteX2" fmla="*/ 6007612 w 6007612"/>
                <a:gd name="connsiteY2" fmla="*/ 327088 h 6797829"/>
                <a:gd name="connsiteX3" fmla="*/ 6007612 w 6007612"/>
                <a:gd name="connsiteY3" fmla="*/ 1316637 h 6797829"/>
                <a:gd name="connsiteX4" fmla="*/ 5852405 w 6007612"/>
                <a:gd name="connsiteY4" fmla="*/ 1209899 h 6797829"/>
                <a:gd name="connsiteX5" fmla="*/ 5622498 w 6007612"/>
                <a:gd name="connsiteY5" fmla="*/ 1086619 h 6797829"/>
                <a:gd name="connsiteX6" fmla="*/ 4493032 w 6007612"/>
                <a:gd name="connsiteY6" fmla="*/ 851533 h 6797829"/>
                <a:gd name="connsiteX7" fmla="*/ 3155579 w 6007612"/>
                <a:gd name="connsiteY7" fmla="*/ 1108326 h 6797829"/>
                <a:gd name="connsiteX8" fmla="*/ 1963832 w 6007612"/>
                <a:gd name="connsiteY8" fmla="*/ 1817700 h 6797829"/>
                <a:gd name="connsiteX9" fmla="*/ 1144646 w 6007612"/>
                <a:gd name="connsiteY9" fmla="*/ 2832814 h 6797829"/>
                <a:gd name="connsiteX10" fmla="*/ 851249 w 6007612"/>
                <a:gd name="connsiteY10" fmla="*/ 3998599 h 6797829"/>
                <a:gd name="connsiteX11" fmla="*/ 1336319 w 6007612"/>
                <a:gd name="connsiteY11" fmla="*/ 5057837 h 6797829"/>
                <a:gd name="connsiteX12" fmla="*/ 1597084 w 6007612"/>
                <a:gd name="connsiteY12" fmla="*/ 5424583 h 6797829"/>
                <a:gd name="connsiteX13" fmla="*/ 2591910 w 6007612"/>
                <a:gd name="connsiteY13" fmla="*/ 6440122 h 6797829"/>
                <a:gd name="connsiteX14" fmla="*/ 3899854 w 6007612"/>
                <a:gd name="connsiteY14" fmla="*/ 6780621 h 6797829"/>
                <a:gd name="connsiteX15" fmla="*/ 4741172 w 6007612"/>
                <a:gd name="connsiteY15" fmla="*/ 6563979 h 6797829"/>
                <a:gd name="connsiteX16" fmla="*/ 5649171 w 6007612"/>
                <a:gd name="connsiteY16" fmla="*/ 5938452 h 6797829"/>
                <a:gd name="connsiteX17" fmla="*/ 5873475 w 6007612"/>
                <a:gd name="connsiteY17" fmla="*/ 5764656 h 6797829"/>
                <a:gd name="connsiteX18" fmla="*/ 6007612 w 6007612"/>
                <a:gd name="connsiteY18" fmla="*/ 5660343 h 6797829"/>
                <a:gd name="connsiteX19" fmla="*/ 6007612 w 6007612"/>
                <a:gd name="connsiteY19" fmla="*/ 6737454 h 6797829"/>
                <a:gd name="connsiteX20" fmla="*/ 5929386 w 6007612"/>
                <a:gd name="connsiteY20" fmla="*/ 6797829 h 6797829"/>
                <a:gd name="connsiteX21" fmla="*/ 1656512 w 6007612"/>
                <a:gd name="connsiteY21" fmla="*/ 6797829 h 6797829"/>
                <a:gd name="connsiteX22" fmla="*/ 1630254 w 6007612"/>
                <a:gd name="connsiteY22" fmla="*/ 6775222 h 6797829"/>
                <a:gd name="connsiteX23" fmla="*/ 892250 w 6007612"/>
                <a:gd name="connsiteY23" fmla="*/ 5902700 h 6797829"/>
                <a:gd name="connsiteX24" fmla="*/ 0 w 6007612"/>
                <a:gd name="connsiteY24" fmla="*/ 3998599 h 6797829"/>
                <a:gd name="connsiteX25" fmla="*/ 4493032 w 6007612"/>
                <a:gd name="connsiteY25"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007612" h="6797829">
                  <a:moveTo>
                    <a:pt x="4493599" y="0"/>
                  </a:moveTo>
                  <a:cubicBezTo>
                    <a:pt x="5048011" y="0"/>
                    <a:pt x="5546284" y="111886"/>
                    <a:pt x="5981837" y="314220"/>
                  </a:cubicBezTo>
                  <a:lnTo>
                    <a:pt x="6007612" y="327088"/>
                  </a:lnTo>
                  <a:lnTo>
                    <a:pt x="6007612" y="1316637"/>
                  </a:lnTo>
                  <a:lnTo>
                    <a:pt x="5852405" y="1209899"/>
                  </a:lnTo>
                  <a:cubicBezTo>
                    <a:pt x="5778266" y="1164709"/>
                    <a:pt x="5701526" y="1123535"/>
                    <a:pt x="5622498" y="1086619"/>
                  </a:cubicBezTo>
                  <a:cubicBezTo>
                    <a:pt x="5286822" y="930699"/>
                    <a:pt x="4906882" y="851533"/>
                    <a:pt x="4493032" y="851533"/>
                  </a:cubicBezTo>
                  <a:cubicBezTo>
                    <a:pt x="4056201" y="851533"/>
                    <a:pt x="3593263" y="940631"/>
                    <a:pt x="3155579" y="1108326"/>
                  </a:cubicBezTo>
                  <a:cubicBezTo>
                    <a:pt x="2721215" y="1275979"/>
                    <a:pt x="2318305" y="1515819"/>
                    <a:pt x="1963832" y="1817700"/>
                  </a:cubicBezTo>
                  <a:cubicBezTo>
                    <a:pt x="1617657" y="2114360"/>
                    <a:pt x="1334332" y="2465358"/>
                    <a:pt x="1144646" y="2832814"/>
                  </a:cubicBezTo>
                  <a:cubicBezTo>
                    <a:pt x="950561" y="3210060"/>
                    <a:pt x="851249" y="3602202"/>
                    <a:pt x="851249" y="3998599"/>
                  </a:cubicBezTo>
                  <a:cubicBezTo>
                    <a:pt x="851249" y="4377547"/>
                    <a:pt x="999792" y="4597311"/>
                    <a:pt x="1336319" y="5057837"/>
                  </a:cubicBezTo>
                  <a:cubicBezTo>
                    <a:pt x="1420450" y="5173181"/>
                    <a:pt x="1507419" y="5292497"/>
                    <a:pt x="1597084" y="5424583"/>
                  </a:cubicBezTo>
                  <a:cubicBezTo>
                    <a:pt x="1914175" y="5891917"/>
                    <a:pt x="2239493" y="6224189"/>
                    <a:pt x="2591910" y="6440122"/>
                  </a:cubicBezTo>
                  <a:cubicBezTo>
                    <a:pt x="2965467" y="6669393"/>
                    <a:pt x="3393219" y="6780621"/>
                    <a:pt x="3899854" y="6780621"/>
                  </a:cubicBezTo>
                  <a:cubicBezTo>
                    <a:pt x="4187861" y="6780621"/>
                    <a:pt x="4454583" y="6711812"/>
                    <a:pt x="4741172" y="6563979"/>
                  </a:cubicBezTo>
                  <a:cubicBezTo>
                    <a:pt x="5034852" y="6412173"/>
                    <a:pt x="5326263" y="6190848"/>
                    <a:pt x="5649171" y="5938452"/>
                  </a:cubicBezTo>
                  <a:cubicBezTo>
                    <a:pt x="5724931" y="5879291"/>
                    <a:pt x="5800409" y="5821406"/>
                    <a:pt x="5873475" y="5764656"/>
                  </a:cubicBezTo>
                  <a:lnTo>
                    <a:pt x="6007612" y="5660343"/>
                  </a:lnTo>
                  <a:lnTo>
                    <a:pt x="6007612" y="6737454"/>
                  </a:lnTo>
                  <a:lnTo>
                    <a:pt x="5929386"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582300F-F646-4FC3-94FC-0582F4B5E0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0995" y="62352"/>
              <a:ext cx="6028697" cy="6795648"/>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FBB8E8B8-1900-4326-8858-F375F5D8A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3721" y="81632"/>
              <a:ext cx="6025971" cy="6776368"/>
            </a:xfrm>
            <a:custGeom>
              <a:avLst/>
              <a:gdLst>
                <a:gd name="connsiteX0" fmla="*/ 6025971 w 6025971"/>
                <a:gd name="connsiteY0" fmla="*/ 5825635 h 6797829"/>
                <a:gd name="connsiteX1" fmla="*/ 6025971 w 6025971"/>
                <a:gd name="connsiteY1" fmla="*/ 6723285 h 6797829"/>
                <a:gd name="connsiteX2" fmla="*/ 5929386 w 6025971"/>
                <a:gd name="connsiteY2" fmla="*/ 6797829 h 6797829"/>
                <a:gd name="connsiteX3" fmla="*/ 4560411 w 6025971"/>
                <a:gd name="connsiteY3" fmla="*/ 6797829 h 6797829"/>
                <a:gd name="connsiteX4" fmla="*/ 4597731 w 6025971"/>
                <a:gd name="connsiteY4" fmla="*/ 6785305 h 6797829"/>
                <a:gd name="connsiteX5" fmla="*/ 5736707 w 6025971"/>
                <a:gd name="connsiteY5" fmla="*/ 6050108 h 6797829"/>
                <a:gd name="connsiteX6" fmla="*/ 5960301 w 6025971"/>
                <a:gd name="connsiteY6" fmla="*/ 5876738 h 6797829"/>
                <a:gd name="connsiteX7" fmla="*/ 4493599 w 6025971"/>
                <a:gd name="connsiteY7" fmla="*/ 0 h 6797829"/>
                <a:gd name="connsiteX8" fmla="*/ 5981837 w 6025971"/>
                <a:gd name="connsiteY8" fmla="*/ 314220 h 6797829"/>
                <a:gd name="connsiteX9" fmla="*/ 6025971 w 6025971"/>
                <a:gd name="connsiteY9" fmla="*/ 336254 h 6797829"/>
                <a:gd name="connsiteX10" fmla="*/ 6025971 w 6025971"/>
                <a:gd name="connsiteY10" fmla="*/ 1157325 h 6797829"/>
                <a:gd name="connsiteX11" fmla="*/ 5925889 w 6025971"/>
                <a:gd name="connsiteY11" fmla="*/ 1088522 h 6797829"/>
                <a:gd name="connsiteX12" fmla="*/ 5682227 w 6025971"/>
                <a:gd name="connsiteY12" fmla="*/ 957939 h 6797829"/>
                <a:gd name="connsiteX13" fmla="*/ 4493032 w 6025971"/>
                <a:gd name="connsiteY13" fmla="*/ 709658 h 6797829"/>
                <a:gd name="connsiteX14" fmla="*/ 3104646 w 6025971"/>
                <a:gd name="connsiteY14" fmla="*/ 976666 h 6797829"/>
                <a:gd name="connsiteX15" fmla="*/ 1871612 w 6025971"/>
                <a:gd name="connsiteY15" fmla="*/ 1710017 h 6797829"/>
                <a:gd name="connsiteX16" fmla="*/ 1018661 w 6025971"/>
                <a:gd name="connsiteY16" fmla="*/ 2767694 h 6797829"/>
                <a:gd name="connsiteX17" fmla="*/ 709374 w 6025971"/>
                <a:gd name="connsiteY17" fmla="*/ 3998599 h 6797829"/>
                <a:gd name="connsiteX18" fmla="*/ 1221258 w 6025971"/>
                <a:gd name="connsiteY18" fmla="*/ 5141684 h 6797829"/>
                <a:gd name="connsiteX19" fmla="*/ 1479187 w 6025971"/>
                <a:gd name="connsiteY19" fmla="*/ 5504459 h 6797829"/>
                <a:gd name="connsiteX20" fmla="*/ 3021272 w 6025971"/>
                <a:gd name="connsiteY20" fmla="*/ 6793670 h 6797829"/>
                <a:gd name="connsiteX21" fmla="*/ 3035805 w 6025971"/>
                <a:gd name="connsiteY21" fmla="*/ 6797829 h 6797829"/>
                <a:gd name="connsiteX22" fmla="*/ 1656512 w 6025971"/>
                <a:gd name="connsiteY22" fmla="*/ 6797829 h 6797829"/>
                <a:gd name="connsiteX23" fmla="*/ 1630254 w 6025971"/>
                <a:gd name="connsiteY23" fmla="*/ 6775222 h 6797829"/>
                <a:gd name="connsiteX24" fmla="*/ 892250 w 6025971"/>
                <a:gd name="connsiteY24" fmla="*/ 5902700 h 6797829"/>
                <a:gd name="connsiteX25" fmla="*/ 0 w 6025971"/>
                <a:gd name="connsiteY25" fmla="*/ 3998599 h 6797829"/>
                <a:gd name="connsiteX26" fmla="*/ 4493032 w 6025971"/>
                <a:gd name="connsiteY26"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25971" h="6797829">
                  <a:moveTo>
                    <a:pt x="6025971" y="5825635"/>
                  </a:moveTo>
                  <a:lnTo>
                    <a:pt x="6025971" y="6723285"/>
                  </a:lnTo>
                  <a:lnTo>
                    <a:pt x="5929386" y="6797829"/>
                  </a:lnTo>
                  <a:lnTo>
                    <a:pt x="4560411" y="6797829"/>
                  </a:lnTo>
                  <a:lnTo>
                    <a:pt x="4597731" y="6785305"/>
                  </a:lnTo>
                  <a:cubicBezTo>
                    <a:pt x="4964953" y="6637825"/>
                    <a:pt x="5315251" y="6379435"/>
                    <a:pt x="5736707" y="6050108"/>
                  </a:cubicBezTo>
                  <a:cubicBezTo>
                    <a:pt x="5812043" y="5991230"/>
                    <a:pt x="5887377" y="5933488"/>
                    <a:pt x="5960301" y="5876738"/>
                  </a:cubicBezTo>
                  <a:close/>
                  <a:moveTo>
                    <a:pt x="4493599" y="0"/>
                  </a:moveTo>
                  <a:cubicBezTo>
                    <a:pt x="5048011" y="0"/>
                    <a:pt x="5546284" y="111886"/>
                    <a:pt x="5981837" y="314220"/>
                  </a:cubicBezTo>
                  <a:lnTo>
                    <a:pt x="6025971" y="336254"/>
                  </a:lnTo>
                  <a:lnTo>
                    <a:pt x="6025971" y="1157325"/>
                  </a:lnTo>
                  <a:lnTo>
                    <a:pt x="5925889" y="1088522"/>
                  </a:lnTo>
                  <a:cubicBezTo>
                    <a:pt x="5847314" y="1040649"/>
                    <a:pt x="5765982" y="997036"/>
                    <a:pt x="5682227" y="957939"/>
                  </a:cubicBezTo>
                  <a:cubicBezTo>
                    <a:pt x="5327823" y="793222"/>
                    <a:pt x="4927595" y="709658"/>
                    <a:pt x="4493032" y="709658"/>
                  </a:cubicBezTo>
                  <a:cubicBezTo>
                    <a:pt x="4031940" y="709658"/>
                    <a:pt x="3564888" y="799465"/>
                    <a:pt x="3104646" y="976666"/>
                  </a:cubicBezTo>
                  <a:cubicBezTo>
                    <a:pt x="2655243" y="1149867"/>
                    <a:pt x="2238358" y="1397822"/>
                    <a:pt x="1871612" y="1710017"/>
                  </a:cubicBezTo>
                  <a:cubicBezTo>
                    <a:pt x="1506427" y="2022852"/>
                    <a:pt x="1219414" y="2378815"/>
                    <a:pt x="1018661" y="2767694"/>
                  </a:cubicBezTo>
                  <a:cubicBezTo>
                    <a:pt x="813368" y="3165227"/>
                    <a:pt x="709374" y="3579358"/>
                    <a:pt x="709374" y="3998599"/>
                  </a:cubicBezTo>
                  <a:cubicBezTo>
                    <a:pt x="709374" y="4421103"/>
                    <a:pt x="875510" y="4667680"/>
                    <a:pt x="1221258" y="5141684"/>
                  </a:cubicBezTo>
                  <a:cubicBezTo>
                    <a:pt x="1304681" y="5256035"/>
                    <a:pt x="1390941" y="5374217"/>
                    <a:pt x="1479187" y="5504459"/>
                  </a:cubicBezTo>
                  <a:cubicBezTo>
                    <a:pt x="1942790" y="6187719"/>
                    <a:pt x="2430063" y="6601673"/>
                    <a:pt x="3021272" y="6793670"/>
                  </a:cubicBezTo>
                  <a:lnTo>
                    <a:pt x="3035805"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914393" y="1095913"/>
            <a:ext cx="4114801" cy="4747805"/>
          </a:xfrm>
        </p:spPr>
        <p:txBody>
          <a:bodyPr vert="horz" lIns="91440" tIns="45720" rIns="91440" bIns="45720" rtlCol="0" anchor="ctr">
            <a:normAutofit/>
          </a:bodyPr>
          <a:lstStyle/>
          <a:p>
            <a:r>
              <a:rPr lang="en-US" sz="4000" b="1" kern="1200" dirty="0">
                <a:solidFill>
                  <a:schemeClr val="tx2"/>
                </a:solidFill>
                <a:latin typeface="+mj-lt"/>
                <a:ea typeface="+mj-ea"/>
                <a:cs typeface="+mj-cs"/>
              </a:rPr>
              <a:t>Research Questions</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3983229" y="591014"/>
            <a:ext cx="7580586" cy="5449853"/>
          </a:xfrm>
        </p:spPr>
        <p:txBody>
          <a:bodyPr vert="horz" lIns="91440" tIns="45720" rIns="91440" bIns="45720" rtlCol="0" anchor="ctr">
            <a:normAutofit/>
          </a:bodyPr>
          <a:lstStyle/>
          <a:p>
            <a:pPr marL="342900" indent="-342900">
              <a:buFont typeface="Arial" panose="020B0604020202020204" pitchFamily="34" charset="0"/>
              <a:buChar char="•"/>
            </a:pPr>
            <a:r>
              <a:rPr lang="en-US" b="0" i="0" dirty="0">
                <a:solidFill>
                  <a:srgbClr val="1D1C1D"/>
                </a:solidFill>
                <a:effectLst/>
                <a:latin typeface="Slack-Lato"/>
              </a:rPr>
              <a:t>How do daily stress levels affect work-life balance?</a:t>
            </a:r>
          </a:p>
          <a:p>
            <a:pPr marL="342900" indent="-342900">
              <a:buFont typeface="Arial" panose="020B0604020202020204" pitchFamily="34" charset="0"/>
              <a:buChar char="•"/>
            </a:pPr>
            <a:r>
              <a:rPr lang="en-US" b="0" i="0" dirty="0">
                <a:solidFill>
                  <a:srgbClr val="1D1C1D"/>
                </a:solidFill>
                <a:effectLst/>
                <a:latin typeface="Slack-Lato"/>
              </a:rPr>
              <a:t>Does supporting other people have an impact on achieving excellent work-life balance?</a:t>
            </a:r>
          </a:p>
          <a:p>
            <a:pPr marL="342900" indent="-342900">
              <a:buFont typeface="Arial" panose="020B0604020202020204" pitchFamily="34" charset="0"/>
              <a:buChar char="•"/>
            </a:pPr>
            <a:r>
              <a:rPr lang="en-US" b="0" i="0" dirty="0">
                <a:solidFill>
                  <a:srgbClr val="1D1C1D"/>
                </a:solidFill>
                <a:effectLst/>
                <a:latin typeface="Slack-Lato"/>
              </a:rPr>
              <a:t>Are those who meditate weekly more likely to have better work-life balance than those who don’t?</a:t>
            </a:r>
          </a:p>
          <a:p>
            <a:pPr marL="342900" indent="-342900">
              <a:buFont typeface="Arial" panose="020B0604020202020204" pitchFamily="34" charset="0"/>
              <a:buChar char="•"/>
            </a:pPr>
            <a:r>
              <a:rPr lang="en-US" b="0" i="0" dirty="0">
                <a:solidFill>
                  <a:srgbClr val="1D1C1D"/>
                </a:solidFill>
                <a:effectLst/>
                <a:latin typeface="Slack-Lato"/>
              </a:rPr>
              <a:t>If you spend time doing things you're passionate about daily, how does this change your work-life balance?</a:t>
            </a:r>
          </a:p>
          <a:p>
            <a:pPr marL="342900" indent="-342900">
              <a:buFont typeface="Arial" panose="020B0604020202020204" pitchFamily="34" charset="0"/>
              <a:buChar char="•"/>
            </a:pPr>
            <a:r>
              <a:rPr lang="en-US" b="0" i="0" dirty="0">
                <a:solidFill>
                  <a:srgbClr val="1D1C1D"/>
                </a:solidFill>
                <a:effectLst/>
                <a:latin typeface="Slack-Lato"/>
              </a:rPr>
              <a:t>Does finishing Your To-Do List impact overall life satisfaction?</a:t>
            </a:r>
            <a:endParaRPr lang="en-US" kern="1200" dirty="0">
              <a:solidFill>
                <a:schemeClr val="tx2"/>
              </a:solidFill>
              <a:latin typeface="+mn-lt"/>
              <a:ea typeface="+mn-ea"/>
              <a:cs typeface="+mn-cs"/>
            </a:endParaRP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A49DFD55-3C28-40EF-9E31-A92D2E4017FF}" type="slidenum">
              <a:rPr lang="en-US" smtClean="0"/>
              <a:pPr>
                <a:spcAft>
                  <a:spcPts val="600"/>
                </a:spcAft>
              </a:pPr>
              <a:t>3</a:t>
            </a:fld>
            <a:endParaRPr lang="en-US"/>
          </a:p>
        </p:txBody>
      </p:sp>
    </p:spTree>
    <p:extLst>
      <p:ext uri="{BB962C8B-B14F-4D97-AF65-F5344CB8AC3E}">
        <p14:creationId xmlns:p14="http://schemas.microsoft.com/office/powerpoint/2010/main" val="3571516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32" name="Freeform: Shape 31">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4" name="Freeform: Shape 33">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Shape 34">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6" name="Freeform: Shape 35">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37" name="Freeform: Shape 36">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Freeform: Shape 37">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5" name="Picture 4" descr="A person with the hands on the head&#10;&#10;Description automatically generated with low confidence">
            <a:extLst>
              <a:ext uri="{FF2B5EF4-FFF2-40B4-BE49-F238E27FC236}">
                <a16:creationId xmlns:a16="http://schemas.microsoft.com/office/drawing/2014/main" id="{DFA1C3CF-EA55-24B6-A517-86F8EB443F94}"/>
              </a:ext>
            </a:extLst>
          </p:cNvPr>
          <p:cNvPicPr>
            <a:picLocks noChangeAspect="1"/>
          </p:cNvPicPr>
          <p:nvPr/>
        </p:nvPicPr>
        <p:blipFill>
          <a:blip r:embed="rId3">
            <a:alphaModFix amt="55000"/>
            <a:extLst>
              <a:ext uri="{BEBA8EAE-BF5A-486C-A8C5-ECC9F3942E4B}">
                <a14:imgProps xmlns:a14="http://schemas.microsoft.com/office/drawing/2010/main">
                  <a14:imgLayer r:embed="rId4">
                    <a14:imgEffect>
                      <a14:saturation sat="300000"/>
                    </a14:imgEffect>
                  </a14:imgLayer>
                </a14:imgProps>
              </a:ext>
            </a:extLst>
          </a:blip>
          <a:stretch>
            <a:fillRect/>
          </a:stretch>
        </p:blipFill>
        <p:spPr>
          <a:xfrm>
            <a:off x="5777935" y="2653137"/>
            <a:ext cx="6121218" cy="3730030"/>
          </a:xfrm>
          <a:prstGeom prst="rect">
            <a:avLst/>
          </a:prstGeom>
          <a:effectLst>
            <a:softEdge rad="254000"/>
          </a:effectLst>
        </p:spPr>
      </p:pic>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718568" y="220332"/>
            <a:ext cx="10928196" cy="1767194"/>
          </a:xfrm>
        </p:spPr>
        <p:txBody>
          <a:bodyPr anchor="ctr">
            <a:normAutofit/>
          </a:bodyPr>
          <a:lstStyle/>
          <a:p>
            <a:pPr>
              <a:lnSpc>
                <a:spcPct val="100000"/>
              </a:lnSpc>
            </a:pPr>
            <a:r>
              <a:rPr lang="en-US" sz="4000" dirty="0">
                <a:solidFill>
                  <a:schemeClr val="tx2"/>
                </a:solidFill>
                <a:latin typeface="Slack-Lato"/>
              </a:rPr>
              <a:t>How do daily stress levels affect work-life balance?</a:t>
            </a: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884594" y="1899333"/>
            <a:ext cx="5025552" cy="4009000"/>
          </a:xfrm>
        </p:spPr>
        <p:txBody>
          <a:bodyPr>
            <a:noAutofit/>
          </a:bodyPr>
          <a:lstStyle/>
          <a:p>
            <a:pPr algn="l"/>
            <a:r>
              <a:rPr lang="en-US" b="1" dirty="0"/>
              <a:t>Survey Question: How much stress do you typically experience everyday? </a:t>
            </a:r>
          </a:p>
          <a:p>
            <a:pPr marL="342900" indent="-342900" algn="l">
              <a:buFont typeface="Arial" panose="020B0604020202020204" pitchFamily="34" charset="0"/>
              <a:buChar char="•"/>
            </a:pPr>
            <a:r>
              <a:rPr lang="en-US" sz="1800" dirty="0"/>
              <a:t>Stress at home</a:t>
            </a:r>
          </a:p>
          <a:p>
            <a:pPr marL="342900" indent="-342900" algn="l">
              <a:buFont typeface="Arial" panose="020B0604020202020204" pitchFamily="34" charset="0"/>
              <a:buChar char="•"/>
            </a:pPr>
            <a:r>
              <a:rPr lang="en-US" sz="1800" dirty="0"/>
              <a:t>Environmental stress (e.g. noise, pollution, insecurity, etc.)</a:t>
            </a:r>
          </a:p>
          <a:p>
            <a:pPr marL="342900" indent="-342900" algn="l">
              <a:buFont typeface="Arial" panose="020B0604020202020204" pitchFamily="34" charset="0"/>
              <a:buChar char="•"/>
            </a:pPr>
            <a:r>
              <a:rPr lang="en-US" sz="1800" dirty="0"/>
              <a:t>Stress at work (e.g. co-workers, boss, deadlines, etc.)</a:t>
            </a:r>
          </a:p>
          <a:p>
            <a:pPr marL="342900" indent="-342900" algn="l">
              <a:buFont typeface="Arial" panose="020B0604020202020204" pitchFamily="34" charset="0"/>
              <a:buChar char="•"/>
            </a:pPr>
            <a:r>
              <a:rPr lang="en-US" sz="1800" dirty="0"/>
              <a:t>Traumatic events (e.g. divorce, job loss, serious illness, loss of family or friends, etc.)</a:t>
            </a:r>
          </a:p>
          <a:p>
            <a:pPr marL="342900" indent="-342900" algn="l">
              <a:buFont typeface="Arial" panose="020B0604020202020204" pitchFamily="34" charset="0"/>
              <a:buChar char="•"/>
            </a:pPr>
            <a:r>
              <a:rPr lang="en-US" sz="1800" dirty="0"/>
              <a:t>Average over 12 months</a:t>
            </a:r>
          </a:p>
          <a:p>
            <a:pPr marL="342900" indent="-342900" algn="l">
              <a:buFont typeface="Arial" panose="020B0604020202020204" pitchFamily="34" charset="0"/>
              <a:buChar char="•"/>
            </a:pPr>
            <a:r>
              <a:rPr lang="en-US" sz="1800" dirty="0"/>
              <a:t>Response options 0 through 5</a:t>
            </a:r>
          </a:p>
          <a:p>
            <a:pPr algn="l"/>
            <a:endParaRPr lang="en-US" dirty="0">
              <a:solidFill>
                <a:schemeClr val="tx2"/>
              </a:solidFill>
            </a:endParaRPr>
          </a:p>
          <a:p>
            <a:pPr marL="342900" indent="-342900" algn="l">
              <a:buFont typeface="Arial" panose="020B0604020202020204" pitchFamily="34" charset="0"/>
              <a:buChar char="•"/>
            </a:pPr>
            <a:endParaRPr lang="en-US" dirty="0">
              <a:solidFill>
                <a:schemeClr val="tx2"/>
              </a:solidFill>
            </a:endParaRPr>
          </a:p>
          <a:p>
            <a:pPr algn="l"/>
            <a:endParaRPr lang="en-US" dirty="0">
              <a:solidFill>
                <a:schemeClr val="tx2"/>
              </a:solidFill>
            </a:endParaRPr>
          </a:p>
          <a:p>
            <a:pPr algn="l"/>
            <a:endParaRPr lang="en-US" dirty="0">
              <a:solidFill>
                <a:schemeClr val="tx2"/>
              </a:solidFill>
            </a:endParaRPr>
          </a:p>
        </p:txBody>
      </p:sp>
    </p:spTree>
    <p:extLst>
      <p:ext uri="{BB962C8B-B14F-4D97-AF65-F5344CB8AC3E}">
        <p14:creationId xmlns:p14="http://schemas.microsoft.com/office/powerpoint/2010/main" val="2480598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0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000"/>
                                  </p:stCondLst>
                                  <p:iterate>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7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1000"/>
                                  </p:stCondLst>
                                  <p:iterate>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7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1000"/>
                                  </p:stCondLst>
                                  <p:iterate>
                                    <p:tmPct val="10000"/>
                                  </p:iterate>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7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1000"/>
                                  </p:stCondLst>
                                  <p:iterate>
                                    <p:tmPct val="10000"/>
                                  </p:iterate>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7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1000"/>
                                  </p:stCondLst>
                                  <p:iterate>
                                    <p:tmPct val="10000"/>
                                  </p:iterate>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700"/>
                                        <p:tgtEl>
                                          <p:spTgt spid="3">
                                            <p:txEl>
                                              <p:pRg st="6" end="6"/>
                                            </p:txEl>
                                          </p:spTgt>
                                        </p:tgtEl>
                                      </p:cBhvr>
                                    </p:animEffect>
                                  </p:childTnLst>
                                </p:cTn>
                              </p:par>
                              <p:par>
                                <p:cTn id="38" presetID="10" presetClass="entr" presetSubtype="0" fill="hold" grpId="0" nodeType="withEffect">
                                  <p:stCondLst>
                                    <p:cond delay="500"/>
                                  </p:stCondLst>
                                  <p:iterate>
                                    <p:tmPct val="10000"/>
                                  </p:iterate>
                                  <p:childTnLst>
                                    <p:set>
                                      <p:cBhvr>
                                        <p:cTn id="39" dur="1" fill="hold">
                                          <p:stCondLst>
                                            <p:cond delay="0"/>
                                          </p:stCondLst>
                                        </p:cTn>
                                        <p:tgtEl>
                                          <p:spTgt spid="2"/>
                                        </p:tgtEl>
                                        <p:attrNameLst>
                                          <p:attrName>style.visibility</p:attrName>
                                        </p:attrNameLst>
                                      </p:cBhvr>
                                      <p:to>
                                        <p:strVal val="visible"/>
                                      </p:to>
                                    </p:set>
                                    <p:animEffect transition="in" filter="fade">
                                      <p:cBhvr>
                                        <p:cTn id="4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4A6836E-C603-43CB-9DA7-89D8E3FA38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96007DD-F9BF-4F0F-B8C6-C514B2841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753771" y="192956"/>
            <a:ext cx="10684151" cy="865640"/>
          </a:xfrm>
        </p:spPr>
        <p:txBody>
          <a:bodyPr anchor="b">
            <a:normAutofit/>
          </a:bodyPr>
          <a:lstStyle/>
          <a:p>
            <a:r>
              <a:rPr lang="en-US" sz="4000" b="0" i="0">
                <a:solidFill>
                  <a:schemeClr val="tx2"/>
                </a:solidFill>
                <a:effectLst/>
                <a:latin typeface="Slack-Lato"/>
              </a:rPr>
              <a:t>How do daily stress levels affect work-life balance?</a:t>
            </a:r>
            <a:endParaRPr lang="en-US" sz="4000" b="0" i="0" dirty="0">
              <a:solidFill>
                <a:schemeClr val="tx2"/>
              </a:solidFill>
              <a:effectLst/>
              <a:latin typeface="Slack-Lato"/>
            </a:endParaRPr>
          </a:p>
        </p:txBody>
      </p:sp>
      <p:grpSp>
        <p:nvGrpSpPr>
          <p:cNvPr id="12" name="Group 11">
            <a:extLst>
              <a:ext uri="{FF2B5EF4-FFF2-40B4-BE49-F238E27FC236}">
                <a16:creationId xmlns:a16="http://schemas.microsoft.com/office/drawing/2014/main" id="{8A0FAFCA-5C96-453B-83B7-A9AEF7F189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4A0F84AE-A24D-4353-B1BA-BD80DAA385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AF093259-3E74-43A1-944B-B106C8105E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AAA28A35-1E54-4054-BB95-42FAFA13A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FBA3A17F-F3BD-4B94-9CC8-006700210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CD0398DD-AD75-4E2B-A3C6-35073082A8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56265" y="3658536"/>
            <a:ext cx="3655725" cy="2743201"/>
            <a:chOff x="-305" y="-1"/>
            <a:chExt cx="3832880" cy="2876136"/>
          </a:xfrm>
        </p:grpSpPr>
        <p:sp>
          <p:nvSpPr>
            <p:cNvPr id="19" name="Freeform: Shape 18">
              <a:extLst>
                <a:ext uri="{FF2B5EF4-FFF2-40B4-BE49-F238E27FC236}">
                  <a16:creationId xmlns:a16="http://schemas.microsoft.com/office/drawing/2014/main" id="{03E4F247-A844-4CD1-A37E-B7EA0DA2DB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E2387B1B-D4D3-493F-8D7A-C7A89DBD4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C3404477-1F13-4859-84DA-12A303AC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1B8C62FD-B708-4F00-80BB-1250C6011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7" name="Picture 16" descr="Chart, box and whisker chart&#10;&#10;Description automatically generated">
            <a:extLst>
              <a:ext uri="{FF2B5EF4-FFF2-40B4-BE49-F238E27FC236}">
                <a16:creationId xmlns:a16="http://schemas.microsoft.com/office/drawing/2014/main" id="{06177E38-8C6F-3BDC-0597-FDD081039716}"/>
              </a:ext>
            </a:extLst>
          </p:cNvPr>
          <p:cNvPicPr>
            <a:picLocks noChangeAspect="1"/>
          </p:cNvPicPr>
          <p:nvPr/>
        </p:nvPicPr>
        <p:blipFill>
          <a:blip r:embed="rId3"/>
          <a:stretch>
            <a:fillRect/>
          </a:stretch>
        </p:blipFill>
        <p:spPr>
          <a:xfrm>
            <a:off x="1367752" y="1251551"/>
            <a:ext cx="9456496" cy="5055795"/>
          </a:xfrm>
          <a:prstGeom prst="rect">
            <a:avLst/>
          </a:prstGeom>
        </p:spPr>
      </p:pic>
    </p:spTree>
    <p:extLst>
      <p:ext uri="{BB962C8B-B14F-4D97-AF65-F5344CB8AC3E}">
        <p14:creationId xmlns:p14="http://schemas.microsoft.com/office/powerpoint/2010/main" val="261856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4A6836E-C603-43CB-9DA7-89D8E3FA38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96007DD-F9BF-4F0F-B8C6-C514B2841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753771" y="192956"/>
            <a:ext cx="10684151" cy="865640"/>
          </a:xfrm>
        </p:spPr>
        <p:txBody>
          <a:bodyPr anchor="b">
            <a:normAutofit/>
          </a:bodyPr>
          <a:lstStyle/>
          <a:p>
            <a:r>
              <a:rPr lang="en-US" sz="4000" b="0" i="0">
                <a:solidFill>
                  <a:schemeClr val="tx2"/>
                </a:solidFill>
                <a:effectLst/>
                <a:latin typeface="Slack-Lato"/>
              </a:rPr>
              <a:t>How do daily stress levels affect work-life balance?</a:t>
            </a:r>
            <a:endParaRPr lang="en-US" sz="4000" b="0" i="0" dirty="0">
              <a:solidFill>
                <a:schemeClr val="tx2"/>
              </a:solidFill>
              <a:effectLst/>
              <a:latin typeface="Slack-Lato"/>
            </a:endParaRPr>
          </a:p>
        </p:txBody>
      </p:sp>
      <p:grpSp>
        <p:nvGrpSpPr>
          <p:cNvPr id="12" name="Group 11">
            <a:extLst>
              <a:ext uri="{FF2B5EF4-FFF2-40B4-BE49-F238E27FC236}">
                <a16:creationId xmlns:a16="http://schemas.microsoft.com/office/drawing/2014/main" id="{8A0FAFCA-5C96-453B-83B7-A9AEF7F189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4A0F84AE-A24D-4353-B1BA-BD80DAA385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AF093259-3E74-43A1-944B-B106C8105E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AAA28A35-1E54-4054-BB95-42FAFA13A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FBA3A17F-F3BD-4B94-9CC8-006700210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CD0398DD-AD75-4E2B-A3C6-35073082A8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56265" y="3658536"/>
            <a:ext cx="3655725" cy="2743201"/>
            <a:chOff x="-305" y="-1"/>
            <a:chExt cx="3832880" cy="2876136"/>
          </a:xfrm>
        </p:grpSpPr>
        <p:sp>
          <p:nvSpPr>
            <p:cNvPr id="19" name="Freeform: Shape 18">
              <a:extLst>
                <a:ext uri="{FF2B5EF4-FFF2-40B4-BE49-F238E27FC236}">
                  <a16:creationId xmlns:a16="http://schemas.microsoft.com/office/drawing/2014/main" id="{03E4F247-A844-4CD1-A37E-B7EA0DA2DB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E2387B1B-D4D3-493F-8D7A-C7A89DBD4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C3404477-1F13-4859-84DA-12A303AC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1B8C62FD-B708-4F00-80BB-1250C6011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7" name="Picture 26" descr="Chart&#10;&#10;Description automatically generated">
            <a:extLst>
              <a:ext uri="{FF2B5EF4-FFF2-40B4-BE49-F238E27FC236}">
                <a16:creationId xmlns:a16="http://schemas.microsoft.com/office/drawing/2014/main" id="{72C182E8-2B10-C36D-6CA1-F1CF601BBAB6}"/>
              </a:ext>
            </a:extLst>
          </p:cNvPr>
          <p:cNvPicPr>
            <a:picLocks noChangeAspect="1"/>
          </p:cNvPicPr>
          <p:nvPr/>
        </p:nvPicPr>
        <p:blipFill>
          <a:blip r:embed="rId3"/>
          <a:stretch>
            <a:fillRect/>
          </a:stretch>
        </p:blipFill>
        <p:spPr>
          <a:xfrm>
            <a:off x="475488" y="1355459"/>
            <a:ext cx="11108509" cy="4542146"/>
          </a:xfrm>
          <a:prstGeom prst="rect">
            <a:avLst/>
          </a:prstGeom>
        </p:spPr>
      </p:pic>
    </p:spTree>
    <p:extLst>
      <p:ext uri="{BB962C8B-B14F-4D97-AF65-F5344CB8AC3E}">
        <p14:creationId xmlns:p14="http://schemas.microsoft.com/office/powerpoint/2010/main" val="379728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32" name="Freeform: Shape 31">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4" name="Freeform: Shape 33">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Shape 34">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6" name="Freeform: Shape 35">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37" name="Freeform: Shape 36">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Freeform: Shape 37">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752961" y="476852"/>
            <a:ext cx="10928196" cy="1767194"/>
          </a:xfrm>
        </p:spPr>
        <p:txBody>
          <a:bodyPr anchor="ctr">
            <a:normAutofit/>
          </a:bodyPr>
          <a:lstStyle/>
          <a:p>
            <a:pPr>
              <a:lnSpc>
                <a:spcPct val="100000"/>
              </a:lnSpc>
            </a:pPr>
            <a:r>
              <a:rPr lang="en-US" sz="4000" dirty="0">
                <a:solidFill>
                  <a:schemeClr val="tx2"/>
                </a:solidFill>
                <a:latin typeface="Slack-Lato"/>
              </a:rPr>
              <a:t>Does supporting other people have an impact on achieving excellent work-life balance?</a:t>
            </a: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5888751" y="2438218"/>
            <a:ext cx="5283660" cy="3059333"/>
          </a:xfrm>
        </p:spPr>
        <p:txBody>
          <a:bodyPr>
            <a:noAutofit/>
          </a:bodyPr>
          <a:lstStyle/>
          <a:p>
            <a:pPr algn="l"/>
            <a:r>
              <a:rPr lang="en-US" b="1" dirty="0"/>
              <a:t>Survey Question: How many people do you help achieve a better life? </a:t>
            </a:r>
          </a:p>
          <a:p>
            <a:pPr marL="342900" indent="-342900" algn="l">
              <a:buFont typeface="Arial" panose="020B0604020202020204" pitchFamily="34" charset="0"/>
              <a:buChar char="•"/>
            </a:pPr>
            <a:r>
              <a:rPr lang="en-US" dirty="0"/>
              <a:t>A reflection of your altruism or selflessness</a:t>
            </a:r>
          </a:p>
          <a:p>
            <a:pPr marL="342900" indent="-342900" algn="l">
              <a:buFont typeface="Arial" panose="020B0604020202020204" pitchFamily="34" charset="0"/>
              <a:buChar char="•"/>
            </a:pPr>
            <a:r>
              <a:rPr lang="en-US" dirty="0"/>
              <a:t>e.g.: caring for your family, actively supporting a friend, mentoring, coaching, developing or promoting a co-worker…</a:t>
            </a:r>
          </a:p>
          <a:p>
            <a:pPr marL="342900" indent="-342900" algn="l">
              <a:buFont typeface="Arial" panose="020B0604020202020204" pitchFamily="34" charset="0"/>
              <a:buChar char="•"/>
            </a:pPr>
            <a:r>
              <a:rPr lang="en-US" dirty="0"/>
              <a:t>Over a period of 12 months</a:t>
            </a:r>
          </a:p>
          <a:p>
            <a:pPr marL="342900" indent="-342900" algn="l">
              <a:buFont typeface="Arial" panose="020B0604020202020204" pitchFamily="34" charset="0"/>
              <a:buChar char="•"/>
            </a:pPr>
            <a:r>
              <a:rPr lang="en-US" dirty="0"/>
              <a:t>Response options 0 through 10</a:t>
            </a:r>
          </a:p>
          <a:p>
            <a:pPr algn="l"/>
            <a:endParaRPr lang="en-US" dirty="0">
              <a:solidFill>
                <a:schemeClr val="tx2"/>
              </a:solidFill>
            </a:endParaRPr>
          </a:p>
          <a:p>
            <a:pPr marL="342900" indent="-342900" algn="l">
              <a:buFont typeface="Arial" panose="020B0604020202020204" pitchFamily="34" charset="0"/>
              <a:buChar char="•"/>
            </a:pPr>
            <a:endParaRPr lang="en-US" dirty="0">
              <a:solidFill>
                <a:schemeClr val="tx2"/>
              </a:solidFill>
            </a:endParaRPr>
          </a:p>
          <a:p>
            <a:pPr algn="l"/>
            <a:endParaRPr lang="en-US" dirty="0">
              <a:solidFill>
                <a:schemeClr val="tx2"/>
              </a:solidFill>
            </a:endParaRPr>
          </a:p>
          <a:p>
            <a:pPr algn="l"/>
            <a:endParaRPr lang="en-US" dirty="0">
              <a:solidFill>
                <a:schemeClr val="tx2"/>
              </a:solidFill>
            </a:endParaRPr>
          </a:p>
        </p:txBody>
      </p:sp>
      <p:pic>
        <p:nvPicPr>
          <p:cNvPr id="5" name="Picture 4" descr="A picture containing sky, person, swimsuit&#10;&#10;Description automatically generated">
            <a:extLst>
              <a:ext uri="{FF2B5EF4-FFF2-40B4-BE49-F238E27FC236}">
                <a16:creationId xmlns:a16="http://schemas.microsoft.com/office/drawing/2014/main" id="{DDE23CE0-4B16-8BE6-D58A-252241240A28}"/>
              </a:ext>
            </a:extLst>
          </p:cNvPr>
          <p:cNvPicPr>
            <a:picLocks noChangeAspect="1"/>
          </p:cNvPicPr>
          <p:nvPr/>
        </p:nvPicPr>
        <p:blipFill>
          <a:blip r:embed="rId3">
            <a:alphaModFix amt="68000"/>
          </a:blip>
          <a:stretch>
            <a:fillRect/>
          </a:stretch>
        </p:blipFill>
        <p:spPr>
          <a:xfrm>
            <a:off x="373133" y="2344406"/>
            <a:ext cx="5419374" cy="3958683"/>
          </a:xfrm>
          <a:prstGeom prst="rect">
            <a:avLst/>
          </a:prstGeom>
          <a:effectLst>
            <a:softEdge rad="127000"/>
          </a:effectLst>
        </p:spPr>
      </p:pic>
    </p:spTree>
    <p:extLst>
      <p:ext uri="{BB962C8B-B14F-4D97-AF65-F5344CB8AC3E}">
        <p14:creationId xmlns:p14="http://schemas.microsoft.com/office/powerpoint/2010/main" val="2805441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0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000"/>
                                  </p:stCondLst>
                                  <p:iterate>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7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1000"/>
                                  </p:stCondLst>
                                  <p:iterate>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7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1000"/>
                                  </p:stCondLst>
                                  <p:iterate>
                                    <p:tmPct val="10000"/>
                                  </p:iterate>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700"/>
                                        <p:tgtEl>
                                          <p:spTgt spid="3">
                                            <p:txEl>
                                              <p:pRg st="4" end="4"/>
                                            </p:txEl>
                                          </p:spTgt>
                                        </p:tgtEl>
                                      </p:cBhvr>
                                    </p:animEffect>
                                  </p:childTnLst>
                                </p:cTn>
                              </p:par>
                              <p:par>
                                <p:cTn id="28" presetID="10" presetClass="entr" presetSubtype="0" fill="hold" grpId="0" nodeType="withEffect">
                                  <p:stCondLst>
                                    <p:cond delay="500"/>
                                  </p:stCondLst>
                                  <p:iterate>
                                    <p:tmPct val="10000"/>
                                  </p:iterate>
                                  <p:childTnLst>
                                    <p:set>
                                      <p:cBhvr>
                                        <p:cTn id="29" dur="1" fill="hold">
                                          <p:stCondLst>
                                            <p:cond delay="0"/>
                                          </p:stCondLst>
                                        </p:cTn>
                                        <p:tgtEl>
                                          <p:spTgt spid="2"/>
                                        </p:tgtEl>
                                        <p:attrNameLst>
                                          <p:attrName>style.visibility</p:attrName>
                                        </p:attrNameLst>
                                      </p:cBhvr>
                                      <p:to>
                                        <p:strVal val="visible"/>
                                      </p:to>
                                    </p:set>
                                    <p:animEffect transition="in" filter="fade">
                                      <p:cBhvr>
                                        <p:cTn id="3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5219498-D544-41AC-98FE-8F956EF66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500DBFC-17A9-4E0A-AEE2-A49F9AEEF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1160619" y="188023"/>
            <a:ext cx="9860714" cy="1301612"/>
          </a:xfrm>
        </p:spPr>
        <p:txBody>
          <a:bodyPr anchor="t">
            <a:normAutofit/>
          </a:bodyPr>
          <a:lstStyle/>
          <a:p>
            <a:r>
              <a:rPr lang="en-US" sz="4000" dirty="0">
                <a:solidFill>
                  <a:schemeClr val="tx2"/>
                </a:solidFill>
                <a:latin typeface="Slack-Lato"/>
              </a:rPr>
              <a:t>Does supporting other people have an impact on achieving excellent work-life balance?</a:t>
            </a: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852226" y="2151816"/>
            <a:ext cx="5238750" cy="3658433"/>
          </a:xfrm>
        </p:spPr>
        <p:txBody>
          <a:bodyPr anchor="b">
            <a:normAutofit/>
          </a:bodyPr>
          <a:lstStyle/>
          <a:p>
            <a:pPr algn="l"/>
            <a:endParaRPr lang="en-US" sz="1600" dirty="0">
              <a:solidFill>
                <a:schemeClr val="tx2"/>
              </a:solidFill>
            </a:endParaRPr>
          </a:p>
          <a:p>
            <a:pPr marL="342900" indent="-342900" algn="l">
              <a:buFont typeface="Arial" panose="020B0604020202020204" pitchFamily="34" charset="0"/>
              <a:buChar char="•"/>
            </a:pPr>
            <a:endParaRPr lang="en-US" sz="1600" dirty="0">
              <a:solidFill>
                <a:schemeClr val="tx2"/>
              </a:solidFill>
            </a:endParaRPr>
          </a:p>
          <a:p>
            <a:pPr algn="l"/>
            <a:endParaRPr lang="en-US" sz="1600" dirty="0">
              <a:solidFill>
                <a:schemeClr val="tx2"/>
              </a:solidFill>
            </a:endParaRPr>
          </a:p>
          <a:p>
            <a:pPr algn="l"/>
            <a:endParaRPr lang="en-US" sz="1600" dirty="0">
              <a:solidFill>
                <a:schemeClr val="tx2"/>
              </a:solidFill>
            </a:endParaRPr>
          </a:p>
        </p:txBody>
      </p:sp>
      <p:grpSp>
        <p:nvGrpSpPr>
          <p:cNvPr id="20" name="Group 19">
            <a:extLst>
              <a:ext uri="{FF2B5EF4-FFF2-40B4-BE49-F238E27FC236}">
                <a16:creationId xmlns:a16="http://schemas.microsoft.com/office/drawing/2014/main" id="{D74613BB-817C-4C4F-8A24-4936F2F064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1023" y="52996"/>
            <a:ext cx="6093363" cy="6805005"/>
            <a:chOff x="6101023" y="52996"/>
            <a:chExt cx="6093363" cy="6805005"/>
          </a:xfrm>
        </p:grpSpPr>
        <p:sp>
          <p:nvSpPr>
            <p:cNvPr id="21" name="Freeform: Shape 20">
              <a:extLst>
                <a:ext uri="{FF2B5EF4-FFF2-40B4-BE49-F238E27FC236}">
                  <a16:creationId xmlns:a16="http://schemas.microsoft.com/office/drawing/2014/main" id="{926C820D-9A01-44F0-AE18-C2DAB089B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3517682 w 5890490"/>
                <a:gd name="connsiteY0" fmla="*/ 0 h 6578439"/>
                <a:gd name="connsiteX1" fmla="*/ 5849513 w 5890490"/>
                <a:gd name="connsiteY1" fmla="*/ 841730 h 6578439"/>
                <a:gd name="connsiteX2" fmla="*/ 5890490 w 5890490"/>
                <a:gd name="connsiteY2" fmla="*/ 879060 h 6578439"/>
                <a:gd name="connsiteX3" fmla="*/ 5890490 w 5890490"/>
                <a:gd name="connsiteY3" fmla="*/ 1816052 h 6578439"/>
                <a:gd name="connsiteX4" fmla="*/ 5856961 w 5890490"/>
                <a:gd name="connsiteY4" fmla="*/ 1771023 h 6578439"/>
                <a:gd name="connsiteX5" fmla="*/ 5655397 w 5890490"/>
                <a:gd name="connsiteY5" fmla="*/ 1548813 h 6578439"/>
                <a:gd name="connsiteX6" fmla="*/ 3517682 w 5890490"/>
                <a:gd name="connsiteY6" fmla="*/ 658717 h 6578439"/>
                <a:gd name="connsiteX7" fmla="*/ 2395696 w 5890490"/>
                <a:gd name="connsiteY7" fmla="*/ 850721 h 6578439"/>
                <a:gd name="connsiteX8" fmla="*/ 1519955 w 5890490"/>
                <a:gd name="connsiteY8" fmla="*/ 1450441 h 6578439"/>
                <a:gd name="connsiteX9" fmla="*/ 1223630 w 5890490"/>
                <a:gd name="connsiteY9" fmla="*/ 1841430 h 6578439"/>
                <a:gd name="connsiteX10" fmla="*/ 1075857 w 5890490"/>
                <a:gd name="connsiteY10" fmla="*/ 2329343 h 6578439"/>
                <a:gd name="connsiteX11" fmla="*/ 731010 w 5890490"/>
                <a:gd name="connsiteY11" fmla="*/ 3483744 h 6578439"/>
                <a:gd name="connsiteX12" fmla="*/ 741000 w 5890490"/>
                <a:gd name="connsiteY12" fmla="*/ 4479719 h 6578439"/>
                <a:gd name="connsiteX13" fmla="*/ 1315615 w 5890490"/>
                <a:gd name="connsiteY13" fmla="*/ 5443827 h 6578439"/>
                <a:gd name="connsiteX14" fmla="*/ 2277503 w 5890490"/>
                <a:gd name="connsiteY14" fmla="*/ 6259386 h 6578439"/>
                <a:gd name="connsiteX15" fmla="*/ 3439448 w 5890490"/>
                <a:gd name="connsiteY15" fmla="*/ 6551739 h 6578439"/>
                <a:gd name="connsiteX16" fmla="*/ 4408732 w 5890490"/>
                <a:gd name="connsiteY16" fmla="*/ 6255172 h 6578439"/>
                <a:gd name="connsiteX17" fmla="*/ 5343243 w 5890490"/>
                <a:gd name="connsiteY17" fmla="*/ 5442509 h 6578439"/>
                <a:gd name="connsiteX18" fmla="*/ 5745566 w 5890490"/>
                <a:gd name="connsiteY18" fmla="*/ 5056656 h 6578439"/>
                <a:gd name="connsiteX19" fmla="*/ 5890490 w 5890490"/>
                <a:gd name="connsiteY19" fmla="*/ 4920880 h 6578439"/>
                <a:gd name="connsiteX20" fmla="*/ 5890490 w 5890490"/>
                <a:gd name="connsiteY20" fmla="*/ 5821966 h 6578439"/>
                <a:gd name="connsiteX21" fmla="*/ 5802002 w 5890490"/>
                <a:gd name="connsiteY21" fmla="*/ 5907904 h 6578439"/>
                <a:gd name="connsiteX22" fmla="*/ 5294358 w 5890490"/>
                <a:gd name="connsiteY22" fmla="*/ 6397505 h 6578439"/>
                <a:gd name="connsiteX23" fmla="*/ 5077178 w 5890490"/>
                <a:gd name="connsiteY23" fmla="*/ 6578439 h 6578439"/>
                <a:gd name="connsiteX24" fmla="*/ 1567290 w 5890490"/>
                <a:gd name="connsiteY24" fmla="*/ 6578439 h 6578439"/>
                <a:gd name="connsiteX25" fmla="*/ 1508588 w 5890490"/>
                <a:gd name="connsiteY25" fmla="*/ 6535186 h 6578439"/>
                <a:gd name="connsiteX26" fmla="*/ 826498 w 5890490"/>
                <a:gd name="connsiteY26" fmla="*/ 5876034 h 6578439"/>
                <a:gd name="connsiteX27" fmla="*/ 122403 w 5890490"/>
                <a:gd name="connsiteY27" fmla="*/ 3255655 h 6578439"/>
                <a:gd name="connsiteX28" fmla="*/ 1061197 w 5890490"/>
                <a:gd name="connsiteY28" fmla="*/ 984650 h 6578439"/>
                <a:gd name="connsiteX29" fmla="*/ 3517682 w 5890490"/>
                <a:gd name="connsiteY29"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890490" h="6578439">
                  <a:moveTo>
                    <a:pt x="3517682" y="0"/>
                  </a:moveTo>
                  <a:cubicBezTo>
                    <a:pt x="4402016" y="0"/>
                    <a:pt x="5213741" y="315483"/>
                    <a:pt x="5849513" y="841730"/>
                  </a:cubicBezTo>
                  <a:lnTo>
                    <a:pt x="5890490" y="879060"/>
                  </a:lnTo>
                  <a:lnTo>
                    <a:pt x="5890490" y="1816052"/>
                  </a:lnTo>
                  <a:lnTo>
                    <a:pt x="5856961" y="1771023"/>
                  </a:lnTo>
                  <a:cubicBezTo>
                    <a:pt x="5793650" y="1694076"/>
                    <a:pt x="5726429" y="1619959"/>
                    <a:pt x="5655397" y="1548813"/>
                  </a:cubicBezTo>
                  <a:cubicBezTo>
                    <a:pt x="5082208" y="974906"/>
                    <a:pt x="4322973" y="658717"/>
                    <a:pt x="3517682" y="658717"/>
                  </a:cubicBezTo>
                  <a:cubicBezTo>
                    <a:pt x="3085520" y="658717"/>
                    <a:pt x="2718488" y="721533"/>
                    <a:pt x="2395696" y="850721"/>
                  </a:cubicBezTo>
                  <a:cubicBezTo>
                    <a:pt x="2079132" y="977407"/>
                    <a:pt x="1792668" y="1173626"/>
                    <a:pt x="1519955" y="1450441"/>
                  </a:cubicBezTo>
                  <a:cubicBezTo>
                    <a:pt x="1330275" y="1642840"/>
                    <a:pt x="1263719" y="1756094"/>
                    <a:pt x="1223630" y="1841430"/>
                  </a:cubicBezTo>
                  <a:cubicBezTo>
                    <a:pt x="1166545" y="1962981"/>
                    <a:pt x="1128532" y="2116663"/>
                    <a:pt x="1075857" y="2329343"/>
                  </a:cubicBezTo>
                  <a:cubicBezTo>
                    <a:pt x="1008652" y="2601153"/>
                    <a:pt x="916537" y="2973574"/>
                    <a:pt x="731010" y="3483744"/>
                  </a:cubicBezTo>
                  <a:cubicBezTo>
                    <a:pt x="617488" y="3795981"/>
                    <a:pt x="620731" y="4121653"/>
                    <a:pt x="741000" y="4479719"/>
                  </a:cubicBezTo>
                  <a:cubicBezTo>
                    <a:pt x="847257" y="4796172"/>
                    <a:pt x="1045888" y="5129481"/>
                    <a:pt x="1315615" y="5443827"/>
                  </a:cubicBezTo>
                  <a:cubicBezTo>
                    <a:pt x="1630753" y="5810980"/>
                    <a:pt x="1945371" y="6077784"/>
                    <a:pt x="2277503" y="6259386"/>
                  </a:cubicBezTo>
                  <a:cubicBezTo>
                    <a:pt x="2637530" y="6456133"/>
                    <a:pt x="3017536" y="6551739"/>
                    <a:pt x="3439448" y="6551739"/>
                  </a:cubicBezTo>
                  <a:cubicBezTo>
                    <a:pt x="3781571" y="6551739"/>
                    <a:pt x="4089573" y="6457449"/>
                    <a:pt x="4408732" y="6255172"/>
                  </a:cubicBezTo>
                  <a:cubicBezTo>
                    <a:pt x="4738010" y="6046310"/>
                    <a:pt x="5050941" y="5739207"/>
                    <a:pt x="5343243" y="5442509"/>
                  </a:cubicBezTo>
                  <a:cubicBezTo>
                    <a:pt x="5479860" y="5303970"/>
                    <a:pt x="5614918" y="5178206"/>
                    <a:pt x="5745566" y="5056656"/>
                  </a:cubicBezTo>
                  <a:lnTo>
                    <a:pt x="5890490" y="4920880"/>
                  </a:lnTo>
                  <a:lnTo>
                    <a:pt x="5890490" y="5821966"/>
                  </a:lnTo>
                  <a:lnTo>
                    <a:pt x="5802002"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458B604F-996E-4349-B131-E04ED285D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5"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27CCEAF3-651B-4605-AE58-F96E227036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3"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gs>
                <a:gs pos="16000">
                  <a:schemeClr val="accent6">
                    <a:alpha val="10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ED519330-E5F1-4248-B58C-1AA0D9E6DA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Picture 6" descr="Chart, box and whisker chart&#10;&#10;Description automatically generated">
            <a:extLst>
              <a:ext uri="{FF2B5EF4-FFF2-40B4-BE49-F238E27FC236}">
                <a16:creationId xmlns:a16="http://schemas.microsoft.com/office/drawing/2014/main" id="{E2C0F892-C095-B6D1-3016-613ADFA53CFF}"/>
              </a:ext>
            </a:extLst>
          </p:cNvPr>
          <p:cNvPicPr>
            <a:picLocks noChangeAspect="1"/>
          </p:cNvPicPr>
          <p:nvPr/>
        </p:nvPicPr>
        <p:blipFill>
          <a:blip r:embed="rId3"/>
          <a:stretch>
            <a:fillRect/>
          </a:stretch>
        </p:blipFill>
        <p:spPr>
          <a:xfrm>
            <a:off x="6404503" y="2002746"/>
            <a:ext cx="5486401" cy="3657600"/>
          </a:xfrm>
          <a:prstGeom prst="rect">
            <a:avLst/>
          </a:prstGeom>
        </p:spPr>
      </p:pic>
      <p:sp>
        <p:nvSpPr>
          <p:cNvPr id="17" name="TextBox 16">
            <a:extLst>
              <a:ext uri="{FF2B5EF4-FFF2-40B4-BE49-F238E27FC236}">
                <a16:creationId xmlns:a16="http://schemas.microsoft.com/office/drawing/2014/main" id="{D8F973DA-E32E-F229-9494-5022A892DE87}"/>
              </a:ext>
            </a:extLst>
          </p:cNvPr>
          <p:cNvSpPr txBox="1"/>
          <p:nvPr/>
        </p:nvSpPr>
        <p:spPr>
          <a:xfrm>
            <a:off x="6578438" y="5810249"/>
            <a:ext cx="5138530" cy="584775"/>
          </a:xfrm>
          <a:prstGeom prst="rect">
            <a:avLst/>
          </a:prstGeom>
          <a:noFill/>
        </p:spPr>
        <p:txBody>
          <a:bodyPr wrap="square">
            <a:spAutoFit/>
          </a:bodyPr>
          <a:lstStyle/>
          <a:p>
            <a:pPr algn="l"/>
            <a:r>
              <a:rPr lang="en-US" sz="1600" i="1" dirty="0">
                <a:solidFill>
                  <a:schemeClr val="tx2"/>
                </a:solidFill>
              </a:rPr>
              <a:t>Box plot of work-life balance scores across age groups for respondents reporting the number of people supported is 10</a:t>
            </a:r>
          </a:p>
        </p:txBody>
      </p:sp>
      <p:pic>
        <p:nvPicPr>
          <p:cNvPr id="25" name="Picture 24" descr="Chart&#10;&#10;Description automatically generated">
            <a:extLst>
              <a:ext uri="{FF2B5EF4-FFF2-40B4-BE49-F238E27FC236}">
                <a16:creationId xmlns:a16="http://schemas.microsoft.com/office/drawing/2014/main" id="{D956B16D-ED64-4A7D-A992-AC6E713943D2}"/>
              </a:ext>
            </a:extLst>
          </p:cNvPr>
          <p:cNvPicPr>
            <a:picLocks noChangeAspect="1"/>
          </p:cNvPicPr>
          <p:nvPr/>
        </p:nvPicPr>
        <p:blipFill>
          <a:blip r:embed="rId4"/>
          <a:stretch>
            <a:fillRect/>
          </a:stretch>
        </p:blipFill>
        <p:spPr>
          <a:xfrm>
            <a:off x="301096" y="2002746"/>
            <a:ext cx="5487650" cy="3658433"/>
          </a:xfrm>
          <a:prstGeom prst="rect">
            <a:avLst/>
          </a:prstGeom>
        </p:spPr>
      </p:pic>
      <p:sp>
        <p:nvSpPr>
          <p:cNvPr id="26" name="TextBox 25">
            <a:extLst>
              <a:ext uri="{FF2B5EF4-FFF2-40B4-BE49-F238E27FC236}">
                <a16:creationId xmlns:a16="http://schemas.microsoft.com/office/drawing/2014/main" id="{0F288AA6-FCB1-5EF1-53F9-9DC3EE610297}"/>
              </a:ext>
            </a:extLst>
          </p:cNvPr>
          <p:cNvSpPr txBox="1"/>
          <p:nvPr/>
        </p:nvSpPr>
        <p:spPr>
          <a:xfrm>
            <a:off x="487766" y="5810248"/>
            <a:ext cx="5138530" cy="584775"/>
          </a:xfrm>
          <a:prstGeom prst="rect">
            <a:avLst/>
          </a:prstGeom>
          <a:noFill/>
        </p:spPr>
        <p:txBody>
          <a:bodyPr wrap="square">
            <a:spAutoFit/>
          </a:bodyPr>
          <a:lstStyle/>
          <a:p>
            <a:pPr algn="l"/>
            <a:r>
              <a:rPr lang="en-US" sz="1600" i="1" dirty="0">
                <a:solidFill>
                  <a:schemeClr val="tx2"/>
                </a:solidFill>
              </a:rPr>
              <a:t>Line chart of average work-life balance scores for the different numbers of people supported</a:t>
            </a:r>
          </a:p>
        </p:txBody>
      </p:sp>
    </p:spTree>
    <p:extLst>
      <p:ext uri="{BB962C8B-B14F-4D97-AF65-F5344CB8AC3E}">
        <p14:creationId xmlns:p14="http://schemas.microsoft.com/office/powerpoint/2010/main" val="2390257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B6FACB3C-9069-4791-BC5C-0DB7CD19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71F2038E-D777-4B76-81DD-DD13EE91B9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514741" y="791072"/>
            <a:ext cx="5826364" cy="1454051"/>
          </a:xfrm>
        </p:spPr>
        <p:txBody>
          <a:bodyPr vert="horz" lIns="91440" tIns="45720" rIns="91440" bIns="45720" rtlCol="0" anchor="ctr">
            <a:noAutofit/>
          </a:bodyPr>
          <a:lstStyle/>
          <a:p>
            <a:pPr algn="l"/>
            <a:r>
              <a:rPr lang="en-US" sz="3200" kern="1200" dirty="0">
                <a:solidFill>
                  <a:schemeClr val="tx2"/>
                </a:solidFill>
                <a:latin typeface="+mj-lt"/>
                <a:ea typeface="+mj-ea"/>
                <a:cs typeface="+mj-cs"/>
              </a:rPr>
              <a:t>Are those who meditate weekly more likely to have better work-life balance than those who don't?</a:t>
            </a:r>
          </a:p>
        </p:txBody>
      </p:sp>
      <p:sp>
        <p:nvSpPr>
          <p:cNvPr id="4" name="Subtitle 2">
            <a:extLst>
              <a:ext uri="{FF2B5EF4-FFF2-40B4-BE49-F238E27FC236}">
                <a16:creationId xmlns:a16="http://schemas.microsoft.com/office/drawing/2014/main" id="{A02FA189-2501-FABC-1996-34324FF2AC32}"/>
              </a:ext>
            </a:extLst>
          </p:cNvPr>
          <p:cNvSpPr txBox="1">
            <a:spLocks/>
          </p:cNvSpPr>
          <p:nvPr/>
        </p:nvSpPr>
        <p:spPr>
          <a:xfrm>
            <a:off x="804672" y="2421683"/>
            <a:ext cx="5013567" cy="335347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b="1" dirty="0">
                <a:solidFill>
                  <a:schemeClr val="tx2"/>
                </a:solidFill>
              </a:rPr>
              <a:t>Survey Question: In a typical week, how many times do you have the opportunity to think about yourself?</a:t>
            </a:r>
          </a:p>
          <a:p>
            <a:pPr indent="-228600" algn="l">
              <a:buFont typeface="Arial" panose="020B0604020202020204" pitchFamily="34" charset="0"/>
              <a:buChar char="•"/>
            </a:pPr>
            <a:endParaRPr lang="en-US" b="1" dirty="0">
              <a:solidFill>
                <a:schemeClr val="tx2"/>
              </a:solidFill>
            </a:endParaRPr>
          </a:p>
          <a:p>
            <a:pPr marL="800100" lvl="1" indent="-228600" algn="l">
              <a:buFont typeface="Arial" panose="020B0604020202020204" pitchFamily="34" charset="0"/>
              <a:buChar char="•"/>
            </a:pPr>
            <a:r>
              <a:rPr lang="en-US" sz="2400" dirty="0">
                <a:solidFill>
                  <a:schemeClr val="tx2"/>
                </a:solidFill>
              </a:rPr>
              <a:t>Include meditation, praying and relaxation activities such as fitness, walking a park or lunch breaks.</a:t>
            </a:r>
          </a:p>
          <a:p>
            <a:pPr marL="800100" lvl="1" indent="-228600" algn="l">
              <a:buFont typeface="Arial" panose="020B0604020202020204" pitchFamily="34" charset="0"/>
              <a:buChar char="•"/>
            </a:pPr>
            <a:r>
              <a:rPr lang="en-US" sz="2400" dirty="0">
                <a:solidFill>
                  <a:schemeClr val="tx2"/>
                </a:solidFill>
              </a:rPr>
              <a:t>Response options 0 through 10.</a:t>
            </a:r>
          </a:p>
          <a:p>
            <a:pPr indent="-228600" algn="l">
              <a:buFont typeface="Arial" panose="020B0604020202020204" pitchFamily="34" charset="0"/>
              <a:buChar char="•"/>
            </a:pPr>
            <a:endParaRPr lang="en-US" sz="1800" dirty="0">
              <a:solidFill>
                <a:schemeClr val="tx2"/>
              </a:solidFill>
            </a:endParaRPr>
          </a:p>
          <a:p>
            <a:pPr marL="342900" indent="-228600" algn="l">
              <a:buFont typeface="Arial" panose="020B0604020202020204" pitchFamily="34" charset="0"/>
              <a:buChar char="•"/>
            </a:pPr>
            <a:endParaRPr lang="en-US" sz="1800" dirty="0">
              <a:solidFill>
                <a:schemeClr val="tx2"/>
              </a:solidFill>
            </a:endParaRPr>
          </a:p>
          <a:p>
            <a:pPr indent="-228600" algn="l">
              <a:buFont typeface="Arial" panose="020B0604020202020204" pitchFamily="34" charset="0"/>
              <a:buChar char="•"/>
            </a:pPr>
            <a:endParaRPr lang="en-US" sz="1800" dirty="0">
              <a:solidFill>
                <a:schemeClr val="tx2"/>
              </a:solidFill>
            </a:endParaRPr>
          </a:p>
          <a:p>
            <a:pPr indent="-228600" algn="l">
              <a:buFont typeface="Arial" panose="020B0604020202020204" pitchFamily="34" charset="0"/>
              <a:buChar char="•"/>
            </a:pPr>
            <a:endParaRPr lang="en-US" sz="1800" dirty="0">
              <a:solidFill>
                <a:schemeClr val="tx2"/>
              </a:solidFill>
            </a:endParaRPr>
          </a:p>
        </p:txBody>
      </p:sp>
      <p:grpSp>
        <p:nvGrpSpPr>
          <p:cNvPr id="38" name="Group 37">
            <a:extLst>
              <a:ext uri="{FF2B5EF4-FFF2-40B4-BE49-F238E27FC236}">
                <a16:creationId xmlns:a16="http://schemas.microsoft.com/office/drawing/2014/main" id="{DD354807-230F-4402-B1B9-F733A8F1F1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18240" y="-16714"/>
            <a:ext cx="6373761" cy="6874714"/>
            <a:chOff x="5818240" y="-1"/>
            <a:chExt cx="6373761" cy="6874714"/>
          </a:xfrm>
        </p:grpSpPr>
        <p:sp>
          <p:nvSpPr>
            <p:cNvPr id="39" name="Freeform: Shape 38">
              <a:extLst>
                <a:ext uri="{FF2B5EF4-FFF2-40B4-BE49-F238E27FC236}">
                  <a16:creationId xmlns:a16="http://schemas.microsoft.com/office/drawing/2014/main" id="{BF5A6F4A-CE87-4D5C-9382-8167967CE8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18240" y="-1"/>
              <a:ext cx="6373761" cy="6874714"/>
            </a:xfrm>
            <a:custGeom>
              <a:avLst/>
              <a:gdLst>
                <a:gd name="connsiteX0" fmla="*/ 6373761 w 6373761"/>
                <a:gd name="connsiteY0" fmla="*/ 5771297 h 6874714"/>
                <a:gd name="connsiteX1" fmla="*/ 6373761 w 6373761"/>
                <a:gd name="connsiteY1" fmla="*/ 6247960 h 6874714"/>
                <a:gd name="connsiteX2" fmla="*/ 6235932 w 6373761"/>
                <a:gd name="connsiteY2" fmla="*/ 6361930 h 6874714"/>
                <a:gd name="connsiteX3" fmla="*/ 5960375 w 6373761"/>
                <a:gd name="connsiteY3" fmla="*/ 6587489 h 6874714"/>
                <a:gd name="connsiteX4" fmla="*/ 5822907 w 6373761"/>
                <a:gd name="connsiteY4" fmla="*/ 6701871 h 6874714"/>
                <a:gd name="connsiteX5" fmla="*/ 5681115 w 6373761"/>
                <a:gd name="connsiteY5" fmla="*/ 6816896 h 6874714"/>
                <a:gd name="connsiteX6" fmla="*/ 5604096 w 6373761"/>
                <a:gd name="connsiteY6" fmla="*/ 6874714 h 6874714"/>
                <a:gd name="connsiteX7" fmla="*/ 4878485 w 6373761"/>
                <a:gd name="connsiteY7" fmla="*/ 6874714 h 6874714"/>
                <a:gd name="connsiteX8" fmla="*/ 5006014 w 6373761"/>
                <a:gd name="connsiteY8" fmla="*/ 6800200 h 6874714"/>
                <a:gd name="connsiteX9" fmla="*/ 5149855 w 6373761"/>
                <a:gd name="connsiteY9" fmla="*/ 6707667 h 6874714"/>
                <a:gd name="connsiteX10" fmla="*/ 5431866 w 6373761"/>
                <a:gd name="connsiteY10" fmla="*/ 6506210 h 6874714"/>
                <a:gd name="connsiteX11" fmla="*/ 5571036 w 6373761"/>
                <a:gd name="connsiteY11" fmla="*/ 6399557 h 6874714"/>
                <a:gd name="connsiteX12" fmla="*/ 5711649 w 6373761"/>
                <a:gd name="connsiteY12" fmla="*/ 6288912 h 6874714"/>
                <a:gd name="connsiteX13" fmla="*/ 6276589 w 6373761"/>
                <a:gd name="connsiteY13" fmla="*/ 5852379 h 6874714"/>
                <a:gd name="connsiteX14" fmla="*/ 3975975 w 6373761"/>
                <a:gd name="connsiteY14" fmla="*/ 263 h 6874714"/>
                <a:gd name="connsiteX15" fmla="*/ 4350473 w 6373761"/>
                <a:gd name="connsiteY15" fmla="*/ 24963 h 6874714"/>
                <a:gd name="connsiteX16" fmla="*/ 5077909 w 6373761"/>
                <a:gd name="connsiteY16" fmla="*/ 189450 h 6874714"/>
                <a:gd name="connsiteX17" fmla="*/ 5746507 w 6373761"/>
                <a:gd name="connsiteY17" fmla="*/ 505804 h 6874714"/>
                <a:gd name="connsiteX18" fmla="*/ 6322456 w 6373761"/>
                <a:gd name="connsiteY18" fmla="*/ 956633 h 6874714"/>
                <a:gd name="connsiteX19" fmla="*/ 6373761 w 6373761"/>
                <a:gd name="connsiteY19" fmla="*/ 1011863 h 6874714"/>
                <a:gd name="connsiteX20" fmla="*/ 6373761 w 6373761"/>
                <a:gd name="connsiteY20" fmla="*/ 1185075 h 6874714"/>
                <a:gd name="connsiteX21" fmla="*/ 6359489 w 6373761"/>
                <a:gd name="connsiteY21" fmla="*/ 1169497 h 6874714"/>
                <a:gd name="connsiteX22" fmla="*/ 6233869 w 6373761"/>
                <a:gd name="connsiteY22" fmla="*/ 1047442 h 6874714"/>
                <a:gd name="connsiteX23" fmla="*/ 5961423 w 6373761"/>
                <a:gd name="connsiteY23" fmla="*/ 827953 h 6874714"/>
                <a:gd name="connsiteX24" fmla="*/ 5663555 w 6373761"/>
                <a:gd name="connsiteY24" fmla="*/ 645304 h 6874714"/>
                <a:gd name="connsiteX25" fmla="*/ 5013827 w 6373761"/>
                <a:gd name="connsiteY25" fmla="*/ 397863 h 6874714"/>
                <a:gd name="connsiteX26" fmla="*/ 4327409 w 6373761"/>
                <a:gd name="connsiteY26" fmla="*/ 302545 h 6874714"/>
                <a:gd name="connsiteX27" fmla="*/ 3639939 w 6373761"/>
                <a:gd name="connsiteY27" fmla="*/ 338868 h 6874714"/>
                <a:gd name="connsiteX28" fmla="*/ 3302495 w 6373761"/>
                <a:gd name="connsiteY28" fmla="*/ 403659 h 6874714"/>
                <a:gd name="connsiteX29" fmla="*/ 2971604 w 6373761"/>
                <a:gd name="connsiteY29" fmla="*/ 496273 h 6874714"/>
                <a:gd name="connsiteX30" fmla="*/ 2648706 w 6373761"/>
                <a:gd name="connsiteY30" fmla="*/ 614389 h 6874714"/>
                <a:gd name="connsiteX31" fmla="*/ 2335374 w 6373761"/>
                <a:gd name="connsiteY31" fmla="*/ 757109 h 6874714"/>
                <a:gd name="connsiteX32" fmla="*/ 1741342 w 6373761"/>
                <a:gd name="connsiteY32" fmla="*/ 1107725 h 6874714"/>
                <a:gd name="connsiteX33" fmla="*/ 1600861 w 6373761"/>
                <a:gd name="connsiteY33" fmla="*/ 1208710 h 6874714"/>
                <a:gd name="connsiteX34" fmla="*/ 1531799 w 6373761"/>
                <a:gd name="connsiteY34" fmla="*/ 1260879 h 6874714"/>
                <a:gd name="connsiteX35" fmla="*/ 1463655 w 6373761"/>
                <a:gd name="connsiteY35" fmla="*/ 1314333 h 6874714"/>
                <a:gd name="connsiteX36" fmla="*/ 1200777 w 6373761"/>
                <a:gd name="connsiteY36" fmla="*/ 1541166 h 6874714"/>
                <a:gd name="connsiteX37" fmla="*/ 731501 w 6373761"/>
                <a:gd name="connsiteY37" fmla="*/ 2055754 h 6874714"/>
                <a:gd name="connsiteX38" fmla="*/ 531393 w 6373761"/>
                <a:gd name="connsiteY38" fmla="*/ 2342739 h 6874714"/>
                <a:gd name="connsiteX39" fmla="*/ 361033 w 6373761"/>
                <a:gd name="connsiteY39" fmla="*/ 2649046 h 6874714"/>
                <a:gd name="connsiteX40" fmla="*/ 323292 w 6373761"/>
                <a:gd name="connsiteY40" fmla="*/ 2728263 h 6874714"/>
                <a:gd name="connsiteX41" fmla="*/ 304945 w 6373761"/>
                <a:gd name="connsiteY41" fmla="*/ 2768193 h 6874714"/>
                <a:gd name="connsiteX42" fmla="*/ 287516 w 6373761"/>
                <a:gd name="connsiteY42" fmla="*/ 2808510 h 6874714"/>
                <a:gd name="connsiteX43" fmla="*/ 254230 w 6373761"/>
                <a:gd name="connsiteY43" fmla="*/ 2889788 h 6874714"/>
                <a:gd name="connsiteX44" fmla="*/ 223042 w 6373761"/>
                <a:gd name="connsiteY44" fmla="*/ 2971968 h 6874714"/>
                <a:gd name="connsiteX45" fmla="*/ 121611 w 6373761"/>
                <a:gd name="connsiteY45" fmla="*/ 3308544 h 6874714"/>
                <a:gd name="connsiteX46" fmla="*/ 39314 w 6373761"/>
                <a:gd name="connsiteY46" fmla="*/ 4005912 h 6874714"/>
                <a:gd name="connsiteX47" fmla="*/ 73910 w 6373761"/>
                <a:gd name="connsiteY47" fmla="*/ 4354081 h 6874714"/>
                <a:gd name="connsiteX48" fmla="*/ 179534 w 6373761"/>
                <a:gd name="connsiteY48" fmla="*/ 4687050 h 6874714"/>
                <a:gd name="connsiteX49" fmla="*/ 215964 w 6373761"/>
                <a:gd name="connsiteY49" fmla="*/ 4766654 h 6874714"/>
                <a:gd name="connsiteX50" fmla="*/ 256457 w 6373761"/>
                <a:gd name="connsiteY50" fmla="*/ 4844455 h 6874714"/>
                <a:gd name="connsiteX51" fmla="*/ 346225 w 6373761"/>
                <a:gd name="connsiteY51" fmla="*/ 4995290 h 6874714"/>
                <a:gd name="connsiteX52" fmla="*/ 445296 w 6373761"/>
                <a:gd name="connsiteY52" fmla="*/ 5140971 h 6874714"/>
                <a:gd name="connsiteX53" fmla="*/ 551443 w 6373761"/>
                <a:gd name="connsiteY53" fmla="*/ 5282531 h 6874714"/>
                <a:gd name="connsiteX54" fmla="*/ 772387 w 6373761"/>
                <a:gd name="connsiteY54" fmla="*/ 5562561 h 6874714"/>
                <a:gd name="connsiteX55" fmla="*/ 882858 w 6373761"/>
                <a:gd name="connsiteY55" fmla="*/ 5704507 h 6874714"/>
                <a:gd name="connsiteX56" fmla="*/ 990316 w 6373761"/>
                <a:gd name="connsiteY56" fmla="*/ 5848258 h 6874714"/>
                <a:gd name="connsiteX57" fmla="*/ 1097774 w 6373761"/>
                <a:gd name="connsiteY57" fmla="*/ 5987114 h 6874714"/>
                <a:gd name="connsiteX58" fmla="*/ 1210080 w 6373761"/>
                <a:gd name="connsiteY58" fmla="*/ 6121203 h 6874714"/>
                <a:gd name="connsiteX59" fmla="*/ 1448192 w 6373761"/>
                <a:gd name="connsiteY59" fmla="*/ 6374054 h 6874714"/>
                <a:gd name="connsiteX60" fmla="*/ 1982991 w 6373761"/>
                <a:gd name="connsiteY60" fmla="*/ 6796158 h 6874714"/>
                <a:gd name="connsiteX61" fmla="*/ 2118475 w 6373761"/>
                <a:gd name="connsiteY61" fmla="*/ 6874714 h 6874714"/>
                <a:gd name="connsiteX62" fmla="*/ 1569874 w 6373761"/>
                <a:gd name="connsiteY62" fmla="*/ 6874714 h 6874714"/>
                <a:gd name="connsiteX63" fmla="*/ 1507802 w 6373761"/>
                <a:gd name="connsiteY63" fmla="*/ 6817815 h 6874714"/>
                <a:gd name="connsiteX64" fmla="*/ 1256865 w 6373761"/>
                <a:gd name="connsiteY64" fmla="*/ 6543437 h 6874714"/>
                <a:gd name="connsiteX65" fmla="*/ 1038410 w 6373761"/>
                <a:gd name="connsiteY65" fmla="*/ 6248722 h 6874714"/>
                <a:gd name="connsiteX66" fmla="*/ 845380 w 6373761"/>
                <a:gd name="connsiteY66" fmla="*/ 5941386 h 6874714"/>
                <a:gd name="connsiteX67" fmla="*/ 755351 w 6373761"/>
                <a:gd name="connsiteY67" fmla="*/ 5788877 h 6874714"/>
                <a:gd name="connsiteX68" fmla="*/ 661784 w 6373761"/>
                <a:gd name="connsiteY68" fmla="*/ 5638944 h 6874714"/>
                <a:gd name="connsiteX69" fmla="*/ 466525 w 6373761"/>
                <a:gd name="connsiteY69" fmla="*/ 5340366 h 6874714"/>
                <a:gd name="connsiteX70" fmla="*/ 370992 w 6373761"/>
                <a:gd name="connsiteY70" fmla="*/ 5188502 h 6874714"/>
                <a:gd name="connsiteX71" fmla="*/ 280046 w 6373761"/>
                <a:gd name="connsiteY71" fmla="*/ 5033287 h 6874714"/>
                <a:gd name="connsiteX72" fmla="*/ 126853 w 6373761"/>
                <a:gd name="connsiteY72" fmla="*/ 4707660 h 6874714"/>
                <a:gd name="connsiteX73" fmla="*/ 30272 w 6373761"/>
                <a:gd name="connsiteY73" fmla="*/ 4362068 h 6874714"/>
                <a:gd name="connsiteX74" fmla="*/ 0 w 6373761"/>
                <a:gd name="connsiteY74" fmla="*/ 4005912 h 6874714"/>
                <a:gd name="connsiteX75" fmla="*/ 270480 w 6373761"/>
                <a:gd name="connsiteY75" fmla="*/ 2610532 h 6874714"/>
                <a:gd name="connsiteX76" fmla="*/ 415942 w 6373761"/>
                <a:gd name="connsiteY76" fmla="*/ 2280526 h 6874714"/>
                <a:gd name="connsiteX77" fmla="*/ 590102 w 6373761"/>
                <a:gd name="connsiteY77" fmla="*/ 1962626 h 6874714"/>
                <a:gd name="connsiteX78" fmla="*/ 1020719 w 6373761"/>
                <a:gd name="connsiteY78" fmla="*/ 1373070 h 6874714"/>
                <a:gd name="connsiteX79" fmla="*/ 1275080 w 6373761"/>
                <a:gd name="connsiteY79" fmla="*/ 1107081 h 6874714"/>
                <a:gd name="connsiteX80" fmla="*/ 1342437 w 6373761"/>
                <a:gd name="connsiteY80" fmla="*/ 1043965 h 6874714"/>
                <a:gd name="connsiteX81" fmla="*/ 1411106 w 6373761"/>
                <a:gd name="connsiteY81" fmla="*/ 982138 h 6874714"/>
                <a:gd name="connsiteX82" fmla="*/ 1553029 w 6373761"/>
                <a:gd name="connsiteY82" fmla="*/ 863376 h 6874714"/>
                <a:gd name="connsiteX83" fmla="*/ 2173401 w 6373761"/>
                <a:gd name="connsiteY83" fmla="*/ 454409 h 6874714"/>
                <a:gd name="connsiteX84" fmla="*/ 3599708 w 6373761"/>
                <a:gd name="connsiteY84" fmla="*/ 16332 h 6874714"/>
                <a:gd name="connsiteX85" fmla="*/ 3975975 w 6373761"/>
                <a:gd name="connsiteY85" fmla="*/ 263 h 687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73761" h="6874714">
                  <a:moveTo>
                    <a:pt x="6373761" y="5771297"/>
                  </a:moveTo>
                  <a:lnTo>
                    <a:pt x="6373761" y="6247960"/>
                  </a:lnTo>
                  <a:lnTo>
                    <a:pt x="6235932" y="6361930"/>
                  </a:lnTo>
                  <a:cubicBezTo>
                    <a:pt x="6143250" y="6437460"/>
                    <a:pt x="6051059" y="6512200"/>
                    <a:pt x="5960375" y="6587489"/>
                  </a:cubicBezTo>
                  <a:lnTo>
                    <a:pt x="5822907" y="6701871"/>
                  </a:lnTo>
                  <a:cubicBezTo>
                    <a:pt x="5776123" y="6740385"/>
                    <a:pt x="5729079" y="6778899"/>
                    <a:pt x="5681115" y="6816896"/>
                  </a:cubicBezTo>
                  <a:lnTo>
                    <a:pt x="5604096" y="6874714"/>
                  </a:lnTo>
                  <a:lnTo>
                    <a:pt x="4878485" y="6874714"/>
                  </a:lnTo>
                  <a:lnTo>
                    <a:pt x="5006014" y="6800200"/>
                  </a:lnTo>
                  <a:cubicBezTo>
                    <a:pt x="5054354" y="6770429"/>
                    <a:pt x="5102285" y="6739483"/>
                    <a:pt x="5149855" y="6707667"/>
                  </a:cubicBezTo>
                  <a:cubicBezTo>
                    <a:pt x="5244993" y="6643906"/>
                    <a:pt x="5338561" y="6576025"/>
                    <a:pt x="5431866" y="6506210"/>
                  </a:cubicBezTo>
                  <a:cubicBezTo>
                    <a:pt x="5478386" y="6471304"/>
                    <a:pt x="5524777" y="6435495"/>
                    <a:pt x="5571036" y="6399557"/>
                  </a:cubicBezTo>
                  <a:lnTo>
                    <a:pt x="5711649" y="6288912"/>
                  </a:lnTo>
                  <a:cubicBezTo>
                    <a:pt x="5902059" y="6140395"/>
                    <a:pt x="6093257" y="5998320"/>
                    <a:pt x="6276589" y="5852379"/>
                  </a:cubicBezTo>
                  <a:close/>
                  <a:moveTo>
                    <a:pt x="3975975" y="263"/>
                  </a:moveTo>
                  <a:cubicBezTo>
                    <a:pt x="4101550" y="1809"/>
                    <a:pt x="4226830" y="10149"/>
                    <a:pt x="4350473" y="24963"/>
                  </a:cubicBezTo>
                  <a:cubicBezTo>
                    <a:pt x="4598149" y="54846"/>
                    <a:pt x="4842943" y="108687"/>
                    <a:pt x="5077909" y="189450"/>
                  </a:cubicBezTo>
                  <a:cubicBezTo>
                    <a:pt x="5312876" y="269955"/>
                    <a:pt x="5537357" y="376867"/>
                    <a:pt x="5746507" y="505804"/>
                  </a:cubicBezTo>
                  <a:cubicBezTo>
                    <a:pt x="5955527" y="634999"/>
                    <a:pt x="6148688" y="786864"/>
                    <a:pt x="6322456" y="956633"/>
                  </a:cubicBezTo>
                  <a:lnTo>
                    <a:pt x="6373761" y="1011863"/>
                  </a:lnTo>
                  <a:lnTo>
                    <a:pt x="6373761" y="1185075"/>
                  </a:lnTo>
                  <a:lnTo>
                    <a:pt x="6359489" y="1169497"/>
                  </a:lnTo>
                  <a:cubicBezTo>
                    <a:pt x="6318811" y="1127602"/>
                    <a:pt x="6276917" y="1086890"/>
                    <a:pt x="6233869" y="1047442"/>
                  </a:cubicBezTo>
                  <a:cubicBezTo>
                    <a:pt x="6147509" y="968870"/>
                    <a:pt x="6056431" y="895448"/>
                    <a:pt x="5961423" y="827953"/>
                  </a:cubicBezTo>
                  <a:cubicBezTo>
                    <a:pt x="5865891" y="761102"/>
                    <a:pt x="5766688" y="699403"/>
                    <a:pt x="5663555" y="645304"/>
                  </a:cubicBezTo>
                  <a:cubicBezTo>
                    <a:pt x="5457943" y="535816"/>
                    <a:pt x="5238703" y="453894"/>
                    <a:pt x="5013827" y="397863"/>
                  </a:cubicBezTo>
                  <a:cubicBezTo>
                    <a:pt x="4788953" y="341703"/>
                    <a:pt x="4558442" y="310917"/>
                    <a:pt x="4327409" y="302545"/>
                  </a:cubicBezTo>
                  <a:cubicBezTo>
                    <a:pt x="4096111" y="293012"/>
                    <a:pt x="3867174" y="305893"/>
                    <a:pt x="3639939" y="338868"/>
                  </a:cubicBezTo>
                  <a:cubicBezTo>
                    <a:pt x="3526585" y="355999"/>
                    <a:pt x="3413885" y="377254"/>
                    <a:pt x="3302495" y="403659"/>
                  </a:cubicBezTo>
                  <a:cubicBezTo>
                    <a:pt x="3191107" y="430451"/>
                    <a:pt x="3080634" y="460978"/>
                    <a:pt x="2971604" y="496273"/>
                  </a:cubicBezTo>
                  <a:cubicBezTo>
                    <a:pt x="2862573" y="531437"/>
                    <a:pt x="2754854" y="570852"/>
                    <a:pt x="2648706" y="614389"/>
                  </a:cubicBezTo>
                  <a:cubicBezTo>
                    <a:pt x="2542690" y="658056"/>
                    <a:pt x="2438114" y="705714"/>
                    <a:pt x="2335374" y="757109"/>
                  </a:cubicBezTo>
                  <a:cubicBezTo>
                    <a:pt x="2129894" y="859769"/>
                    <a:pt x="1931228" y="976855"/>
                    <a:pt x="1741342" y="1107725"/>
                  </a:cubicBezTo>
                  <a:cubicBezTo>
                    <a:pt x="1694035" y="1140571"/>
                    <a:pt x="1646858" y="1173933"/>
                    <a:pt x="1600861" y="1208710"/>
                  </a:cubicBezTo>
                  <a:cubicBezTo>
                    <a:pt x="1577535" y="1225713"/>
                    <a:pt x="1554732" y="1243361"/>
                    <a:pt x="1531799" y="1260879"/>
                  </a:cubicBezTo>
                  <a:cubicBezTo>
                    <a:pt x="1508735" y="1278267"/>
                    <a:pt x="1486064" y="1296171"/>
                    <a:pt x="1463655" y="1314333"/>
                  </a:cubicBezTo>
                  <a:cubicBezTo>
                    <a:pt x="1373627" y="1386853"/>
                    <a:pt x="1285564" y="1462077"/>
                    <a:pt x="1200777" y="1541166"/>
                  </a:cubicBezTo>
                  <a:cubicBezTo>
                    <a:pt x="1030810" y="1698827"/>
                    <a:pt x="873161" y="1870785"/>
                    <a:pt x="731501" y="2055754"/>
                  </a:cubicBezTo>
                  <a:cubicBezTo>
                    <a:pt x="660734" y="2148239"/>
                    <a:pt x="593771" y="2243944"/>
                    <a:pt x="531393" y="2342739"/>
                  </a:cubicBezTo>
                  <a:cubicBezTo>
                    <a:pt x="470063" y="2442050"/>
                    <a:pt x="412140" y="2543810"/>
                    <a:pt x="361033" y="2649046"/>
                  </a:cubicBezTo>
                  <a:cubicBezTo>
                    <a:pt x="347798" y="2675194"/>
                    <a:pt x="335479" y="2701728"/>
                    <a:pt x="323292" y="2728263"/>
                  </a:cubicBezTo>
                  <a:lnTo>
                    <a:pt x="304945" y="2768193"/>
                  </a:lnTo>
                  <a:lnTo>
                    <a:pt x="287516" y="2808510"/>
                  </a:lnTo>
                  <a:cubicBezTo>
                    <a:pt x="276115" y="2835432"/>
                    <a:pt x="264583" y="2862352"/>
                    <a:pt x="254230" y="2889788"/>
                  </a:cubicBezTo>
                  <a:cubicBezTo>
                    <a:pt x="243877" y="2917224"/>
                    <a:pt x="232477" y="2944274"/>
                    <a:pt x="223042" y="2971968"/>
                  </a:cubicBezTo>
                  <a:cubicBezTo>
                    <a:pt x="182679" y="3081970"/>
                    <a:pt x="148475" y="3194291"/>
                    <a:pt x="121611" y="3308544"/>
                  </a:cubicBezTo>
                  <a:cubicBezTo>
                    <a:pt x="67096" y="3536534"/>
                    <a:pt x="39183" y="3771224"/>
                    <a:pt x="39314" y="4005912"/>
                  </a:cubicBezTo>
                  <a:cubicBezTo>
                    <a:pt x="39969" y="4122871"/>
                    <a:pt x="51109" y="4239571"/>
                    <a:pt x="73910" y="4354081"/>
                  </a:cubicBezTo>
                  <a:cubicBezTo>
                    <a:pt x="97892" y="4468334"/>
                    <a:pt x="132619" y="4580140"/>
                    <a:pt x="179534" y="4687050"/>
                  </a:cubicBezTo>
                  <a:cubicBezTo>
                    <a:pt x="190673" y="4713972"/>
                    <a:pt x="203647" y="4740249"/>
                    <a:pt x="215964" y="4766654"/>
                  </a:cubicBezTo>
                  <a:cubicBezTo>
                    <a:pt x="229332" y="4792674"/>
                    <a:pt x="242043" y="4818950"/>
                    <a:pt x="256457" y="4844455"/>
                  </a:cubicBezTo>
                  <a:cubicBezTo>
                    <a:pt x="283978" y="4895978"/>
                    <a:pt x="314642" y="4945956"/>
                    <a:pt x="346225" y="4995290"/>
                  </a:cubicBezTo>
                  <a:cubicBezTo>
                    <a:pt x="377676" y="5044752"/>
                    <a:pt x="411355" y="5092926"/>
                    <a:pt x="445296" y="5140971"/>
                  </a:cubicBezTo>
                  <a:cubicBezTo>
                    <a:pt x="479760" y="5188630"/>
                    <a:pt x="515537" y="5235645"/>
                    <a:pt x="551443" y="5282531"/>
                  </a:cubicBezTo>
                  <a:cubicBezTo>
                    <a:pt x="623387" y="5376434"/>
                    <a:pt x="698608" y="5468402"/>
                    <a:pt x="772387" y="5562561"/>
                  </a:cubicBezTo>
                  <a:cubicBezTo>
                    <a:pt x="809472" y="5609448"/>
                    <a:pt x="846428" y="5656719"/>
                    <a:pt x="882858" y="5704507"/>
                  </a:cubicBezTo>
                  <a:cubicBezTo>
                    <a:pt x="919159" y="5751909"/>
                    <a:pt x="955196" y="5802273"/>
                    <a:pt x="990316" y="5848258"/>
                  </a:cubicBezTo>
                  <a:cubicBezTo>
                    <a:pt x="1025175" y="5895402"/>
                    <a:pt x="1061736" y="5941129"/>
                    <a:pt x="1097774" y="5987114"/>
                  </a:cubicBezTo>
                  <a:cubicBezTo>
                    <a:pt x="1134860" y="6032326"/>
                    <a:pt x="1171684" y="6077536"/>
                    <a:pt x="1210080" y="6121203"/>
                  </a:cubicBezTo>
                  <a:cubicBezTo>
                    <a:pt x="1286350" y="6209051"/>
                    <a:pt x="1365632" y="6293677"/>
                    <a:pt x="1448192" y="6374054"/>
                  </a:cubicBezTo>
                  <a:cubicBezTo>
                    <a:pt x="1613572" y="6534420"/>
                    <a:pt x="1792057" y="6677526"/>
                    <a:pt x="1982991" y="6796158"/>
                  </a:cubicBezTo>
                  <a:lnTo>
                    <a:pt x="2118475" y="6874714"/>
                  </a:lnTo>
                  <a:lnTo>
                    <a:pt x="1569874" y="6874714"/>
                  </a:lnTo>
                  <a:lnTo>
                    <a:pt x="1507802" y="6817815"/>
                  </a:lnTo>
                  <a:cubicBezTo>
                    <a:pt x="1418412" y="6730595"/>
                    <a:pt x="1334903" y="6638562"/>
                    <a:pt x="1256865" y="6543437"/>
                  </a:cubicBezTo>
                  <a:cubicBezTo>
                    <a:pt x="1179155" y="6447861"/>
                    <a:pt x="1106817" y="6349194"/>
                    <a:pt x="1038410" y="6248722"/>
                  </a:cubicBezTo>
                  <a:cubicBezTo>
                    <a:pt x="969873" y="6148253"/>
                    <a:pt x="905922" y="6045592"/>
                    <a:pt x="845380" y="5941386"/>
                  </a:cubicBezTo>
                  <a:cubicBezTo>
                    <a:pt x="814453" y="5888704"/>
                    <a:pt x="786147" y="5839370"/>
                    <a:pt x="755351" y="5788877"/>
                  </a:cubicBezTo>
                  <a:cubicBezTo>
                    <a:pt x="724817" y="5738771"/>
                    <a:pt x="693760" y="5688665"/>
                    <a:pt x="661784" y="5638944"/>
                  </a:cubicBezTo>
                  <a:lnTo>
                    <a:pt x="466525" y="5340366"/>
                  </a:lnTo>
                  <a:cubicBezTo>
                    <a:pt x="434156" y="5290131"/>
                    <a:pt x="402181" y="5239639"/>
                    <a:pt x="370992" y="5188502"/>
                  </a:cubicBezTo>
                  <a:cubicBezTo>
                    <a:pt x="339803" y="5137364"/>
                    <a:pt x="308876" y="5086099"/>
                    <a:pt x="280046" y="5033287"/>
                  </a:cubicBezTo>
                  <a:cubicBezTo>
                    <a:pt x="222255" y="4928179"/>
                    <a:pt x="169181" y="4819982"/>
                    <a:pt x="126853" y="4707660"/>
                  </a:cubicBezTo>
                  <a:cubicBezTo>
                    <a:pt x="83739" y="4595725"/>
                    <a:pt x="51764" y="4479670"/>
                    <a:pt x="30272" y="4362068"/>
                  </a:cubicBezTo>
                  <a:cubicBezTo>
                    <a:pt x="9698" y="4244466"/>
                    <a:pt x="0" y="4125060"/>
                    <a:pt x="0" y="4005912"/>
                  </a:cubicBezTo>
                  <a:cubicBezTo>
                    <a:pt x="1704" y="3530867"/>
                    <a:pt x="95140" y="3057110"/>
                    <a:pt x="270480" y="2610532"/>
                  </a:cubicBezTo>
                  <a:cubicBezTo>
                    <a:pt x="314511" y="2498984"/>
                    <a:pt x="362212" y="2388466"/>
                    <a:pt x="415942" y="2280526"/>
                  </a:cubicBezTo>
                  <a:cubicBezTo>
                    <a:pt x="468884" y="2172197"/>
                    <a:pt x="527199" y="2066188"/>
                    <a:pt x="590102" y="1962626"/>
                  </a:cubicBezTo>
                  <a:cubicBezTo>
                    <a:pt x="716037" y="1755631"/>
                    <a:pt x="859794" y="1557653"/>
                    <a:pt x="1020719" y="1373070"/>
                  </a:cubicBezTo>
                  <a:cubicBezTo>
                    <a:pt x="1101575" y="1281101"/>
                    <a:pt x="1185969" y="1191838"/>
                    <a:pt x="1275080" y="1107081"/>
                  </a:cubicBezTo>
                  <a:cubicBezTo>
                    <a:pt x="1297227" y="1085699"/>
                    <a:pt x="1319504" y="1064575"/>
                    <a:pt x="1342437" y="1043965"/>
                  </a:cubicBezTo>
                  <a:cubicBezTo>
                    <a:pt x="1365240" y="1023226"/>
                    <a:pt x="1387648" y="1002102"/>
                    <a:pt x="1411106" y="982138"/>
                  </a:cubicBezTo>
                  <a:cubicBezTo>
                    <a:pt x="1457497" y="941563"/>
                    <a:pt x="1505065" y="902276"/>
                    <a:pt x="1553029" y="863376"/>
                  </a:cubicBezTo>
                  <a:cubicBezTo>
                    <a:pt x="1745798" y="708806"/>
                    <a:pt x="1954030" y="571882"/>
                    <a:pt x="2173401" y="454409"/>
                  </a:cubicBezTo>
                  <a:cubicBezTo>
                    <a:pt x="2612013" y="219334"/>
                    <a:pt x="3099505" y="65666"/>
                    <a:pt x="3599708" y="16332"/>
                  </a:cubicBezTo>
                  <a:cubicBezTo>
                    <a:pt x="3724530" y="3966"/>
                    <a:pt x="3850400" y="-1283"/>
                    <a:pt x="3975975" y="26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61023DD2-2E6F-4419-B404-80F08460B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65276" y="313387"/>
              <a:ext cx="6326724" cy="6561326"/>
            </a:xfrm>
            <a:custGeom>
              <a:avLst/>
              <a:gdLst>
                <a:gd name="connsiteX0" fmla="*/ 6326724 w 6326724"/>
                <a:gd name="connsiteY0" fmla="*/ 5020808 h 6561326"/>
                <a:gd name="connsiteX1" fmla="*/ 6326724 w 6326724"/>
                <a:gd name="connsiteY1" fmla="*/ 5698632 h 6561326"/>
                <a:gd name="connsiteX2" fmla="*/ 6067438 w 6326724"/>
                <a:gd name="connsiteY2" fmla="*/ 5902509 h 6561326"/>
                <a:gd name="connsiteX3" fmla="*/ 5799974 w 6326724"/>
                <a:gd name="connsiteY3" fmla="*/ 6102017 h 6561326"/>
                <a:gd name="connsiteX4" fmla="*/ 5665258 w 6326724"/>
                <a:gd name="connsiteY4" fmla="*/ 6202100 h 6561326"/>
                <a:gd name="connsiteX5" fmla="*/ 5526873 w 6326724"/>
                <a:gd name="connsiteY5" fmla="*/ 6302828 h 6561326"/>
                <a:gd name="connsiteX6" fmla="*/ 5385080 w 6326724"/>
                <a:gd name="connsiteY6" fmla="*/ 6402268 h 6561326"/>
                <a:gd name="connsiteX7" fmla="*/ 5238833 w 6326724"/>
                <a:gd name="connsiteY7" fmla="*/ 6498875 h 6561326"/>
                <a:gd name="connsiteX8" fmla="*/ 5138040 w 6326724"/>
                <a:gd name="connsiteY8" fmla="*/ 6561326 h 6561326"/>
                <a:gd name="connsiteX9" fmla="*/ 3946072 w 6326724"/>
                <a:gd name="connsiteY9" fmla="*/ 6561326 h 6561326"/>
                <a:gd name="connsiteX10" fmla="*/ 3976009 w 6326724"/>
                <a:gd name="connsiteY10" fmla="*/ 6555242 h 6561326"/>
                <a:gd name="connsiteX11" fmla="*/ 4404855 w 6326724"/>
                <a:gd name="connsiteY11" fmla="*/ 6399048 h 6561326"/>
                <a:gd name="connsiteX12" fmla="*/ 4938868 w 6326724"/>
                <a:gd name="connsiteY12" fmla="*/ 6072132 h 6561326"/>
                <a:gd name="connsiteX13" fmla="*/ 5068342 w 6326724"/>
                <a:gd name="connsiteY13" fmla="*/ 5976042 h 6561326"/>
                <a:gd name="connsiteX14" fmla="*/ 5197816 w 6326724"/>
                <a:gd name="connsiteY14" fmla="*/ 5876730 h 6561326"/>
                <a:gd name="connsiteX15" fmla="*/ 5460039 w 6326724"/>
                <a:gd name="connsiteY15" fmla="*/ 5670637 h 6561326"/>
                <a:gd name="connsiteX16" fmla="*/ 5999033 w 6326724"/>
                <a:gd name="connsiteY16" fmla="*/ 5271718 h 6561326"/>
                <a:gd name="connsiteX17" fmla="*/ 6258766 w 6326724"/>
                <a:gd name="connsiteY17" fmla="*/ 5077603 h 6561326"/>
                <a:gd name="connsiteX18" fmla="*/ 4139342 w 6326724"/>
                <a:gd name="connsiteY18" fmla="*/ 440 h 6561326"/>
                <a:gd name="connsiteX19" fmla="*/ 4315744 w 6326724"/>
                <a:gd name="connsiteY19" fmla="*/ 6808 h 6561326"/>
                <a:gd name="connsiteX20" fmla="*/ 5015400 w 6326724"/>
                <a:gd name="connsiteY20" fmla="*/ 113591 h 6561326"/>
                <a:gd name="connsiteX21" fmla="*/ 5681114 w 6326724"/>
                <a:gd name="connsiteY21" fmla="*/ 361418 h 6561326"/>
                <a:gd name="connsiteX22" fmla="*/ 6270952 w 6326724"/>
                <a:gd name="connsiteY22" fmla="*/ 755441 h 6561326"/>
                <a:gd name="connsiteX23" fmla="*/ 6326724 w 6326724"/>
                <a:gd name="connsiteY23" fmla="*/ 807432 h 6561326"/>
                <a:gd name="connsiteX24" fmla="*/ 6326724 w 6326724"/>
                <a:gd name="connsiteY24" fmla="*/ 1231565 h 6561326"/>
                <a:gd name="connsiteX25" fmla="*/ 6302093 w 6326724"/>
                <a:gd name="connsiteY25" fmla="*/ 1203002 h 6561326"/>
                <a:gd name="connsiteX26" fmla="*/ 6066914 w 6326724"/>
                <a:gd name="connsiteY26" fmla="*/ 989616 h 6561326"/>
                <a:gd name="connsiteX27" fmla="*/ 5533688 w 6326724"/>
                <a:gd name="connsiteY27" fmla="*/ 647242 h 6561326"/>
                <a:gd name="connsiteX28" fmla="*/ 4933626 w 6326724"/>
                <a:gd name="connsiteY28" fmla="*/ 432262 h 6561326"/>
                <a:gd name="connsiteX29" fmla="*/ 4296873 w 6326724"/>
                <a:gd name="connsiteY29" fmla="*/ 343126 h 6561326"/>
                <a:gd name="connsiteX30" fmla="*/ 3651602 w 6326724"/>
                <a:gd name="connsiteY30" fmla="*/ 365797 h 6561326"/>
                <a:gd name="connsiteX31" fmla="*/ 3018256 w 6326724"/>
                <a:gd name="connsiteY31" fmla="*/ 496666 h 6561326"/>
                <a:gd name="connsiteX32" fmla="*/ 2412429 w 6326724"/>
                <a:gd name="connsiteY32" fmla="*/ 724399 h 6561326"/>
                <a:gd name="connsiteX33" fmla="*/ 1329857 w 6326724"/>
                <a:gd name="connsiteY33" fmla="*/ 1424086 h 6561326"/>
                <a:gd name="connsiteX34" fmla="*/ 887314 w 6326724"/>
                <a:gd name="connsiteY34" fmla="*/ 1891015 h 6561326"/>
                <a:gd name="connsiteX35" fmla="*/ 537420 w 6326724"/>
                <a:gd name="connsiteY35" fmla="*/ 2427245 h 6561326"/>
                <a:gd name="connsiteX36" fmla="*/ 299965 w 6326724"/>
                <a:gd name="connsiteY36" fmla="*/ 3020021 h 6561326"/>
                <a:gd name="connsiteX37" fmla="*/ 213606 w 6326724"/>
                <a:gd name="connsiteY37" fmla="*/ 3651953 h 6561326"/>
                <a:gd name="connsiteX38" fmla="*/ 250036 w 6326724"/>
                <a:gd name="connsiteY38" fmla="*/ 3961352 h 6561326"/>
                <a:gd name="connsiteX39" fmla="*/ 357625 w 6326724"/>
                <a:gd name="connsiteY39" fmla="*/ 4250783 h 6561326"/>
                <a:gd name="connsiteX40" fmla="*/ 432715 w 6326724"/>
                <a:gd name="connsiteY40" fmla="*/ 4387063 h 6561326"/>
                <a:gd name="connsiteX41" fmla="*/ 518943 w 6326724"/>
                <a:gd name="connsiteY41" fmla="*/ 4518962 h 6561326"/>
                <a:gd name="connsiteX42" fmla="*/ 718133 w 6326724"/>
                <a:gd name="connsiteY42" fmla="*/ 4773874 h 6561326"/>
                <a:gd name="connsiteX43" fmla="*/ 933704 w 6326724"/>
                <a:gd name="connsiteY43" fmla="*/ 5030717 h 6561326"/>
                <a:gd name="connsiteX44" fmla="*/ 1040900 w 6326724"/>
                <a:gd name="connsiteY44" fmla="*/ 5164806 h 6561326"/>
                <a:gd name="connsiteX45" fmla="*/ 1092401 w 6326724"/>
                <a:gd name="connsiteY45" fmla="*/ 5230628 h 6561326"/>
                <a:gd name="connsiteX46" fmla="*/ 1142854 w 6326724"/>
                <a:gd name="connsiteY46" fmla="*/ 5293615 h 6561326"/>
                <a:gd name="connsiteX47" fmla="*/ 1576354 w 6326724"/>
                <a:gd name="connsiteY47" fmla="*/ 5759128 h 6561326"/>
                <a:gd name="connsiteX48" fmla="*/ 1806865 w 6326724"/>
                <a:gd name="connsiteY48" fmla="*/ 5968571 h 6561326"/>
                <a:gd name="connsiteX49" fmla="*/ 2048253 w 6326724"/>
                <a:gd name="connsiteY49" fmla="*/ 6161654 h 6561326"/>
                <a:gd name="connsiteX50" fmla="*/ 2587506 w 6326724"/>
                <a:gd name="connsiteY50" fmla="*/ 6467059 h 6561326"/>
                <a:gd name="connsiteX51" fmla="*/ 2889176 w 6326724"/>
                <a:gd name="connsiteY51" fmla="*/ 6553360 h 6561326"/>
                <a:gd name="connsiteX52" fmla="*/ 2929698 w 6326724"/>
                <a:gd name="connsiteY52" fmla="*/ 6561326 h 6561326"/>
                <a:gd name="connsiteX53" fmla="*/ 1816374 w 6326724"/>
                <a:gd name="connsiteY53" fmla="*/ 6561326 h 6561326"/>
                <a:gd name="connsiteX54" fmla="*/ 1787601 w 6326724"/>
                <a:gd name="connsiteY54" fmla="*/ 6545761 h 6561326"/>
                <a:gd name="connsiteX55" fmla="*/ 1225544 w 6326724"/>
                <a:gd name="connsiteY55" fmla="*/ 6094158 h 6561326"/>
                <a:gd name="connsiteX56" fmla="*/ 997654 w 6326724"/>
                <a:gd name="connsiteY56" fmla="*/ 5822374 h 6561326"/>
                <a:gd name="connsiteX57" fmla="*/ 798596 w 6326724"/>
                <a:gd name="connsiteY57" fmla="*/ 5534615 h 6561326"/>
                <a:gd name="connsiteX58" fmla="*/ 752075 w 6326724"/>
                <a:gd name="connsiteY58" fmla="*/ 5461324 h 6561326"/>
                <a:gd name="connsiteX59" fmla="*/ 707650 w 6326724"/>
                <a:gd name="connsiteY59" fmla="*/ 5390221 h 6561326"/>
                <a:gd name="connsiteX60" fmla="*/ 619980 w 6326724"/>
                <a:gd name="connsiteY60" fmla="*/ 5252396 h 6561326"/>
                <a:gd name="connsiteX61" fmla="*/ 438349 w 6326724"/>
                <a:gd name="connsiteY61" fmla="*/ 4970822 h 6561326"/>
                <a:gd name="connsiteX62" fmla="*/ 261044 w 6326724"/>
                <a:gd name="connsiteY62" fmla="*/ 4673145 h 6561326"/>
                <a:gd name="connsiteX63" fmla="*/ 181107 w 6326724"/>
                <a:gd name="connsiteY63" fmla="*/ 4515356 h 6561326"/>
                <a:gd name="connsiteX64" fmla="*/ 113224 w 6326724"/>
                <a:gd name="connsiteY64" fmla="*/ 4350223 h 6561326"/>
                <a:gd name="connsiteX65" fmla="*/ 61199 w 6326724"/>
                <a:gd name="connsiteY65" fmla="*/ 4178908 h 6561326"/>
                <a:gd name="connsiteX66" fmla="*/ 41804 w 6326724"/>
                <a:gd name="connsiteY66" fmla="*/ 4091577 h 6561326"/>
                <a:gd name="connsiteX67" fmla="*/ 33287 w 6326724"/>
                <a:gd name="connsiteY67" fmla="*/ 4047781 h 6561326"/>
                <a:gd name="connsiteX68" fmla="*/ 26209 w 6326724"/>
                <a:gd name="connsiteY68" fmla="*/ 4003858 h 6561326"/>
                <a:gd name="connsiteX69" fmla="*/ 0 w 6326724"/>
                <a:gd name="connsiteY69" fmla="*/ 3651953 h 6561326"/>
                <a:gd name="connsiteX70" fmla="*/ 72731 w 6326724"/>
                <a:gd name="connsiteY70" fmla="*/ 2966307 h 6561326"/>
                <a:gd name="connsiteX71" fmla="*/ 291316 w 6326724"/>
                <a:gd name="connsiteY71" fmla="*/ 2309385 h 6561326"/>
                <a:gd name="connsiteX72" fmla="*/ 1110878 w 6326724"/>
                <a:gd name="connsiteY72" fmla="*/ 1193776 h 6561326"/>
                <a:gd name="connsiteX73" fmla="*/ 1654327 w 6326724"/>
                <a:gd name="connsiteY73" fmla="*/ 756730 h 6561326"/>
                <a:gd name="connsiteX74" fmla="*/ 2261727 w 6326724"/>
                <a:gd name="connsiteY74" fmla="*/ 409720 h 6561326"/>
                <a:gd name="connsiteX75" fmla="*/ 3610060 w 6326724"/>
                <a:gd name="connsiteY75" fmla="*/ 27032 h 6561326"/>
                <a:gd name="connsiteX76" fmla="*/ 4139342 w 6326724"/>
                <a:gd name="connsiteY76" fmla="*/ 440 h 65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326724" h="6561326">
                  <a:moveTo>
                    <a:pt x="6326724" y="5020808"/>
                  </a:moveTo>
                  <a:lnTo>
                    <a:pt x="6326724" y="5698632"/>
                  </a:lnTo>
                  <a:lnTo>
                    <a:pt x="6067438" y="5902509"/>
                  </a:lnTo>
                  <a:cubicBezTo>
                    <a:pt x="5977868" y="5970407"/>
                    <a:pt x="5888364" y="6036453"/>
                    <a:pt x="5799974" y="6102017"/>
                  </a:cubicBezTo>
                  <a:lnTo>
                    <a:pt x="5665258" y="6202100"/>
                  </a:lnTo>
                  <a:cubicBezTo>
                    <a:pt x="5619654" y="6235719"/>
                    <a:pt x="5573656" y="6269596"/>
                    <a:pt x="5526873" y="6302828"/>
                  </a:cubicBezTo>
                  <a:cubicBezTo>
                    <a:pt x="5480220" y="6336189"/>
                    <a:pt x="5433044" y="6369423"/>
                    <a:pt x="5385080" y="6402268"/>
                  </a:cubicBezTo>
                  <a:cubicBezTo>
                    <a:pt x="5336988" y="6434857"/>
                    <a:pt x="5288500" y="6467187"/>
                    <a:pt x="5238833" y="6498875"/>
                  </a:cubicBezTo>
                  <a:lnTo>
                    <a:pt x="5138040" y="6561326"/>
                  </a:lnTo>
                  <a:lnTo>
                    <a:pt x="3946072" y="6561326"/>
                  </a:lnTo>
                  <a:lnTo>
                    <a:pt x="3976009" y="6555242"/>
                  </a:lnTo>
                  <a:cubicBezTo>
                    <a:pt x="4123712" y="6519227"/>
                    <a:pt x="4266863" y="6466383"/>
                    <a:pt x="4404855" y="6399048"/>
                  </a:cubicBezTo>
                  <a:cubicBezTo>
                    <a:pt x="4589500" y="6310299"/>
                    <a:pt x="4765232" y="6196690"/>
                    <a:pt x="4938868" y="6072132"/>
                  </a:cubicBezTo>
                  <a:cubicBezTo>
                    <a:pt x="4982245" y="6041089"/>
                    <a:pt x="5025359" y="6008630"/>
                    <a:pt x="5068342" y="5976042"/>
                  </a:cubicBezTo>
                  <a:cubicBezTo>
                    <a:pt x="5111588" y="5943453"/>
                    <a:pt x="5154702" y="5910349"/>
                    <a:pt x="5197816" y="5876730"/>
                  </a:cubicBezTo>
                  <a:lnTo>
                    <a:pt x="5460039" y="5670637"/>
                  </a:lnTo>
                  <a:cubicBezTo>
                    <a:pt x="5639966" y="5530365"/>
                    <a:pt x="5821596" y="5399753"/>
                    <a:pt x="5999033" y="5271718"/>
                  </a:cubicBezTo>
                  <a:cubicBezTo>
                    <a:pt x="6087686" y="5207700"/>
                    <a:pt x="6174667" y="5143360"/>
                    <a:pt x="6258766" y="5077603"/>
                  </a:cubicBezTo>
                  <a:close/>
                  <a:moveTo>
                    <a:pt x="4139342" y="440"/>
                  </a:moveTo>
                  <a:cubicBezTo>
                    <a:pt x="4198237" y="1301"/>
                    <a:pt x="4257068" y="3427"/>
                    <a:pt x="4315744" y="6808"/>
                  </a:cubicBezTo>
                  <a:cubicBezTo>
                    <a:pt x="4550841" y="20849"/>
                    <a:pt x="4785806" y="55240"/>
                    <a:pt x="5015400" y="113591"/>
                  </a:cubicBezTo>
                  <a:cubicBezTo>
                    <a:pt x="5244992" y="171812"/>
                    <a:pt x="5469212" y="254249"/>
                    <a:pt x="5681114" y="361418"/>
                  </a:cubicBezTo>
                  <a:cubicBezTo>
                    <a:pt x="5892754" y="468586"/>
                    <a:pt x="6093124" y="599584"/>
                    <a:pt x="6270952" y="755441"/>
                  </a:cubicBezTo>
                  <a:lnTo>
                    <a:pt x="6326724" y="807432"/>
                  </a:lnTo>
                  <a:lnTo>
                    <a:pt x="6326724" y="1231565"/>
                  </a:lnTo>
                  <a:lnTo>
                    <a:pt x="6302093" y="1203002"/>
                  </a:lnTo>
                  <a:cubicBezTo>
                    <a:pt x="6227937" y="1127247"/>
                    <a:pt x="6149211" y="1056081"/>
                    <a:pt x="6066914" y="989616"/>
                  </a:cubicBezTo>
                  <a:cubicBezTo>
                    <a:pt x="5902714" y="856299"/>
                    <a:pt x="5724360" y="740371"/>
                    <a:pt x="5533688" y="647242"/>
                  </a:cubicBezTo>
                  <a:cubicBezTo>
                    <a:pt x="5343146" y="553857"/>
                    <a:pt x="5141466" y="482239"/>
                    <a:pt x="4933626" y="432262"/>
                  </a:cubicBezTo>
                  <a:cubicBezTo>
                    <a:pt x="4725788" y="382156"/>
                    <a:pt x="4512182" y="353303"/>
                    <a:pt x="4296873" y="343126"/>
                  </a:cubicBezTo>
                  <a:cubicBezTo>
                    <a:pt x="4081172" y="332435"/>
                    <a:pt x="3865732" y="339520"/>
                    <a:pt x="3651602" y="365797"/>
                  </a:cubicBezTo>
                  <a:cubicBezTo>
                    <a:pt x="3437604" y="392202"/>
                    <a:pt x="3225572" y="436384"/>
                    <a:pt x="3018256" y="496666"/>
                  </a:cubicBezTo>
                  <a:cubicBezTo>
                    <a:pt x="2810809" y="556691"/>
                    <a:pt x="2608474" y="634362"/>
                    <a:pt x="2412429" y="724399"/>
                  </a:cubicBezTo>
                  <a:cubicBezTo>
                    <a:pt x="2019160" y="902541"/>
                    <a:pt x="1651969" y="1138775"/>
                    <a:pt x="1329857" y="1424086"/>
                  </a:cubicBezTo>
                  <a:cubicBezTo>
                    <a:pt x="1169326" y="1567192"/>
                    <a:pt x="1020588" y="1723307"/>
                    <a:pt x="887314" y="1891015"/>
                  </a:cubicBezTo>
                  <a:cubicBezTo>
                    <a:pt x="753778" y="2058466"/>
                    <a:pt x="635967" y="2238026"/>
                    <a:pt x="537420" y="2427245"/>
                  </a:cubicBezTo>
                  <a:cubicBezTo>
                    <a:pt x="438874" y="2616335"/>
                    <a:pt x="356839" y="2814313"/>
                    <a:pt x="299965" y="3020021"/>
                  </a:cubicBezTo>
                  <a:cubicBezTo>
                    <a:pt x="242961" y="3225212"/>
                    <a:pt x="213474" y="3438518"/>
                    <a:pt x="213606" y="3651953"/>
                  </a:cubicBezTo>
                  <a:cubicBezTo>
                    <a:pt x="214785" y="3756804"/>
                    <a:pt x="225269" y="3860881"/>
                    <a:pt x="250036" y="3961352"/>
                  </a:cubicBezTo>
                  <a:cubicBezTo>
                    <a:pt x="274412" y="4061950"/>
                    <a:pt x="312284" y="4158171"/>
                    <a:pt x="357625" y="4250783"/>
                  </a:cubicBezTo>
                  <a:cubicBezTo>
                    <a:pt x="380558" y="4297025"/>
                    <a:pt x="405982" y="4342366"/>
                    <a:pt x="432715" y="4387063"/>
                  </a:cubicBezTo>
                  <a:cubicBezTo>
                    <a:pt x="459841" y="4431630"/>
                    <a:pt x="488803" y="4475554"/>
                    <a:pt x="518943" y="4518962"/>
                  </a:cubicBezTo>
                  <a:cubicBezTo>
                    <a:pt x="580011" y="4605521"/>
                    <a:pt x="647893" y="4689504"/>
                    <a:pt x="718133" y="4773874"/>
                  </a:cubicBezTo>
                  <a:cubicBezTo>
                    <a:pt x="788374" y="4858372"/>
                    <a:pt x="861760" y="4942871"/>
                    <a:pt x="933704" y="5030717"/>
                  </a:cubicBezTo>
                  <a:cubicBezTo>
                    <a:pt x="969742" y="5074512"/>
                    <a:pt x="1005387" y="5119337"/>
                    <a:pt x="1040900" y="5164806"/>
                  </a:cubicBezTo>
                  <a:lnTo>
                    <a:pt x="1092401" y="5230628"/>
                  </a:lnTo>
                  <a:cubicBezTo>
                    <a:pt x="1109306" y="5251624"/>
                    <a:pt x="1125425" y="5273135"/>
                    <a:pt x="1142854" y="5293615"/>
                  </a:cubicBezTo>
                  <a:cubicBezTo>
                    <a:pt x="1278880" y="5460293"/>
                    <a:pt x="1426438" y="5613704"/>
                    <a:pt x="1576354" y="5759128"/>
                  </a:cubicBezTo>
                  <a:cubicBezTo>
                    <a:pt x="1651706" y="5831519"/>
                    <a:pt x="1728368" y="5901461"/>
                    <a:pt x="1806865" y="5968571"/>
                  </a:cubicBezTo>
                  <a:cubicBezTo>
                    <a:pt x="1885362" y="6035680"/>
                    <a:pt x="1965299" y="6100599"/>
                    <a:pt x="2048253" y="6161654"/>
                  </a:cubicBezTo>
                  <a:cubicBezTo>
                    <a:pt x="2213502" y="6284022"/>
                    <a:pt x="2391724" y="6393380"/>
                    <a:pt x="2587506" y="6467059"/>
                  </a:cubicBezTo>
                  <a:cubicBezTo>
                    <a:pt x="2685137" y="6503898"/>
                    <a:pt x="2786304" y="6532106"/>
                    <a:pt x="2889176" y="6553360"/>
                  </a:cubicBezTo>
                  <a:lnTo>
                    <a:pt x="2929698" y="6561326"/>
                  </a:lnTo>
                  <a:lnTo>
                    <a:pt x="1816374" y="6561326"/>
                  </a:lnTo>
                  <a:lnTo>
                    <a:pt x="1787601" y="6545761"/>
                  </a:lnTo>
                  <a:cubicBezTo>
                    <a:pt x="1577272" y="6422749"/>
                    <a:pt x="1389483" y="6266761"/>
                    <a:pt x="1225544" y="6094158"/>
                  </a:cubicBezTo>
                  <a:cubicBezTo>
                    <a:pt x="1143116" y="6007986"/>
                    <a:pt x="1068158" y="5916274"/>
                    <a:pt x="997654" y="5822374"/>
                  </a:cubicBezTo>
                  <a:cubicBezTo>
                    <a:pt x="927546" y="5728086"/>
                    <a:pt x="860842" y="5632381"/>
                    <a:pt x="798596" y="5534615"/>
                  </a:cubicBezTo>
                  <a:cubicBezTo>
                    <a:pt x="782608" y="5510399"/>
                    <a:pt x="767537" y="5485797"/>
                    <a:pt x="752075" y="5461324"/>
                  </a:cubicBezTo>
                  <a:lnTo>
                    <a:pt x="707650" y="5390221"/>
                  </a:lnTo>
                  <a:cubicBezTo>
                    <a:pt x="679213" y="5344237"/>
                    <a:pt x="649728" y="5298638"/>
                    <a:pt x="619980" y="5252396"/>
                  </a:cubicBezTo>
                  <a:lnTo>
                    <a:pt x="438349" y="4970822"/>
                  </a:lnTo>
                  <a:cubicBezTo>
                    <a:pt x="377413" y="4874860"/>
                    <a:pt x="317263" y="4776064"/>
                    <a:pt x="261044" y="4673145"/>
                  </a:cubicBezTo>
                  <a:cubicBezTo>
                    <a:pt x="233000" y="4621622"/>
                    <a:pt x="205874" y="4569197"/>
                    <a:pt x="181107" y="4515356"/>
                  </a:cubicBezTo>
                  <a:cubicBezTo>
                    <a:pt x="156470" y="4461385"/>
                    <a:pt x="133537" y="4406385"/>
                    <a:pt x="113224" y="4350223"/>
                  </a:cubicBezTo>
                  <a:cubicBezTo>
                    <a:pt x="93305" y="4293934"/>
                    <a:pt x="75614" y="4236872"/>
                    <a:pt x="61199" y="4178908"/>
                  </a:cubicBezTo>
                  <a:cubicBezTo>
                    <a:pt x="54385" y="4149927"/>
                    <a:pt x="47440" y="4120815"/>
                    <a:pt x="41804" y="4091577"/>
                  </a:cubicBezTo>
                  <a:lnTo>
                    <a:pt x="33287" y="4047781"/>
                  </a:lnTo>
                  <a:lnTo>
                    <a:pt x="26209" y="4003858"/>
                  </a:lnTo>
                  <a:cubicBezTo>
                    <a:pt x="7732" y="3886643"/>
                    <a:pt x="0" y="3768783"/>
                    <a:pt x="0" y="3651953"/>
                  </a:cubicBezTo>
                  <a:cubicBezTo>
                    <a:pt x="524" y="3422031"/>
                    <a:pt x="25030" y="3192109"/>
                    <a:pt x="72731" y="2966307"/>
                  </a:cubicBezTo>
                  <a:cubicBezTo>
                    <a:pt x="120301" y="2740634"/>
                    <a:pt x="193163" y="2519343"/>
                    <a:pt x="291316" y="2309385"/>
                  </a:cubicBezTo>
                  <a:cubicBezTo>
                    <a:pt x="488540" y="1889469"/>
                    <a:pt x="774352" y="1513736"/>
                    <a:pt x="1110878" y="1193776"/>
                  </a:cubicBezTo>
                  <a:cubicBezTo>
                    <a:pt x="1279535" y="1033797"/>
                    <a:pt x="1461821" y="887856"/>
                    <a:pt x="1654327" y="756730"/>
                  </a:cubicBezTo>
                  <a:cubicBezTo>
                    <a:pt x="1847096" y="625732"/>
                    <a:pt x="2049956" y="509031"/>
                    <a:pt x="2261727" y="409720"/>
                  </a:cubicBezTo>
                  <a:cubicBezTo>
                    <a:pt x="2685792" y="212515"/>
                    <a:pt x="3142357" y="82162"/>
                    <a:pt x="3610060" y="27032"/>
                  </a:cubicBezTo>
                  <a:cubicBezTo>
                    <a:pt x="3785399" y="6647"/>
                    <a:pt x="3962657" y="-2144"/>
                    <a:pt x="4139342" y="4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BC4A6C98-F96E-4587-B01F-A9B01BBF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1866928 h 6521594"/>
                <a:gd name="connsiteX4" fmla="*/ 6212358 w 6321679"/>
                <a:gd name="connsiteY4" fmla="*/ 1689281 h 6521594"/>
                <a:gd name="connsiteX5" fmla="*/ 6049880 w 6321679"/>
                <a:gd name="connsiteY5" fmla="*/ 1477173 h 6521594"/>
                <a:gd name="connsiteX6" fmla="*/ 5248663 w 6321679"/>
                <a:gd name="connsiteY6" fmla="*/ 869327 h 6521594"/>
                <a:gd name="connsiteX7" fmla="*/ 4150102 w 6321679"/>
                <a:gd name="connsiteY7" fmla="*/ 644042 h 6521594"/>
                <a:gd name="connsiteX8" fmla="*/ 2867946 w 6321679"/>
                <a:gd name="connsiteY8" fmla="*/ 886459 h 6521594"/>
                <a:gd name="connsiteX9" fmla="*/ 1728892 w 6321679"/>
                <a:gd name="connsiteY9" fmla="*/ 1552397 h 6521594"/>
                <a:gd name="connsiteX10" fmla="*/ 941043 w 6321679"/>
                <a:gd name="connsiteY10" fmla="*/ 2512664 h 6521594"/>
                <a:gd name="connsiteX11" fmla="*/ 655362 w 6321679"/>
                <a:gd name="connsiteY11" fmla="*/ 3630204 h 6521594"/>
                <a:gd name="connsiteX12" fmla="*/ 1128177 w 6321679"/>
                <a:gd name="connsiteY12" fmla="*/ 4667883 h 6521594"/>
                <a:gd name="connsiteX13" fmla="*/ 1366419 w 6321679"/>
                <a:gd name="connsiteY13" fmla="*/ 4997246 h 6521594"/>
                <a:gd name="connsiteX14" fmla="*/ 3601937 w 6321679"/>
                <a:gd name="connsiteY14" fmla="*/ 6284685 h 6521594"/>
                <a:gd name="connsiteX15" fmla="*/ 5298985 w 6321679"/>
                <a:gd name="connsiteY15" fmla="*/ 5492643 h 6521594"/>
                <a:gd name="connsiteX16" fmla="*/ 5505513 w 6321679"/>
                <a:gd name="connsiteY16" fmla="*/ 5335367 h 6521594"/>
                <a:gd name="connsiteX17" fmla="*/ 6252618 w 6321679"/>
                <a:gd name="connsiteY17" fmla="*/ 4722492 h 6521594"/>
                <a:gd name="connsiteX18" fmla="*/ 6321679 w 6321679"/>
                <a:gd name="connsiteY18" fmla="*/ 4651477 h 6521594"/>
                <a:gd name="connsiteX19" fmla="*/ 6321679 w 6321679"/>
                <a:gd name="connsiteY19" fmla="*/ 5523097 h 6521594"/>
                <a:gd name="connsiteX20" fmla="*/ 6024428 w 6321679"/>
                <a:gd name="connsiteY20" fmla="*/ 5754969 h 6521594"/>
                <a:gd name="connsiteX21" fmla="*/ 5702345 w 6321679"/>
                <a:gd name="connsiteY21" fmla="*/ 6000018 h 6521594"/>
                <a:gd name="connsiteX22" fmla="*/ 4988380 w 6321679"/>
                <a:gd name="connsiteY22" fmla="*/ 6506549 h 6521594"/>
                <a:gd name="connsiteX23" fmla="*/ 4961490 w 6321679"/>
                <a:gd name="connsiteY23" fmla="*/ 6521594 h 6521594"/>
                <a:gd name="connsiteX24" fmla="*/ 2011326 w 6321679"/>
                <a:gd name="connsiteY24" fmla="*/ 6521594 h 6521594"/>
                <a:gd name="connsiteX25" fmla="*/ 1982893 w 6321679"/>
                <a:gd name="connsiteY25" fmla="*/ 6505768 h 6521594"/>
                <a:gd name="connsiteX26" fmla="*/ 824149 w 6321679"/>
                <a:gd name="connsiteY26" fmla="*/ 5358682 h 6521594"/>
                <a:gd name="connsiteX27" fmla="*/ 0 w 6321679"/>
                <a:gd name="connsiteY27" fmla="*/ 3630075 h 6521594"/>
                <a:gd name="connsiteX28" fmla="*/ 4150102 w 6321679"/>
                <a:gd name="connsiteY28"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321679" h="6521594">
                  <a:moveTo>
                    <a:pt x="4150102" y="0"/>
                  </a:moveTo>
                  <a:cubicBezTo>
                    <a:pt x="4918148" y="0"/>
                    <a:pt x="5569597" y="228540"/>
                    <a:pt x="6083891" y="619943"/>
                  </a:cubicBezTo>
                  <a:lnTo>
                    <a:pt x="6321679" y="822247"/>
                  </a:lnTo>
                  <a:lnTo>
                    <a:pt x="6321679" y="1866928"/>
                  </a:lnTo>
                  <a:lnTo>
                    <a:pt x="6212358" y="1689281"/>
                  </a:lnTo>
                  <a:cubicBezTo>
                    <a:pt x="6161484" y="1615222"/>
                    <a:pt x="6107295" y="1544427"/>
                    <a:pt x="6049880" y="1477173"/>
                  </a:cubicBezTo>
                  <a:cubicBezTo>
                    <a:pt x="5825135" y="1214018"/>
                    <a:pt x="5555573" y="1009470"/>
                    <a:pt x="5248663" y="869327"/>
                  </a:cubicBezTo>
                  <a:cubicBezTo>
                    <a:pt x="4921178" y="719909"/>
                    <a:pt x="4551627" y="644042"/>
                    <a:pt x="4150102" y="644042"/>
                  </a:cubicBezTo>
                  <a:cubicBezTo>
                    <a:pt x="3724203" y="644042"/>
                    <a:pt x="3292799" y="725448"/>
                    <a:pt x="2867946" y="886459"/>
                  </a:cubicBezTo>
                  <a:cubicBezTo>
                    <a:pt x="2454234" y="1042832"/>
                    <a:pt x="2060440" y="1273141"/>
                    <a:pt x="1728892" y="1552397"/>
                  </a:cubicBezTo>
                  <a:cubicBezTo>
                    <a:pt x="1391580" y="1836419"/>
                    <a:pt x="1126473" y="2159600"/>
                    <a:pt x="941043" y="2512664"/>
                  </a:cubicBezTo>
                  <a:cubicBezTo>
                    <a:pt x="751551" y="2873583"/>
                    <a:pt x="655362" y="3249575"/>
                    <a:pt x="655362" y="3630204"/>
                  </a:cubicBezTo>
                  <a:cubicBezTo>
                    <a:pt x="655362" y="4013537"/>
                    <a:pt x="808817" y="4237405"/>
                    <a:pt x="1128177" y="4667883"/>
                  </a:cubicBezTo>
                  <a:cubicBezTo>
                    <a:pt x="1205232" y="4771702"/>
                    <a:pt x="1284908" y="4879129"/>
                    <a:pt x="1366419" y="4997246"/>
                  </a:cubicBezTo>
                  <a:cubicBezTo>
                    <a:pt x="1989282" y="5899677"/>
                    <a:pt x="2657880" y="6284685"/>
                    <a:pt x="3601937" y="6284685"/>
                  </a:cubicBezTo>
                  <a:cubicBezTo>
                    <a:pt x="4221523" y="6284685"/>
                    <a:pt x="4676122" y="5971036"/>
                    <a:pt x="5298985" y="5492643"/>
                  </a:cubicBezTo>
                  <a:cubicBezTo>
                    <a:pt x="5368571" y="5439187"/>
                    <a:pt x="5438156" y="5386375"/>
                    <a:pt x="5505513" y="5335367"/>
                  </a:cubicBezTo>
                  <a:cubicBezTo>
                    <a:pt x="5779335" y="5127761"/>
                    <a:pt x="6041730" y="4928776"/>
                    <a:pt x="6252618" y="4722492"/>
                  </a:cubicBezTo>
                  <a:lnTo>
                    <a:pt x="6321679" y="4651477"/>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A66409EC-9CC3-482A-A4A5-54ED092B3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2150195 h 6521594"/>
                <a:gd name="connsiteX4" fmla="*/ 6241288 w 6321679"/>
                <a:gd name="connsiteY4" fmla="*/ 1985338 h 6521594"/>
                <a:gd name="connsiteX5" fmla="*/ 5949367 w 6321679"/>
                <a:gd name="connsiteY5" fmla="*/ 1559997 h 6521594"/>
                <a:gd name="connsiteX6" fmla="*/ 5193362 w 6321679"/>
                <a:gd name="connsiteY6" fmla="*/ 986156 h 6521594"/>
                <a:gd name="connsiteX7" fmla="*/ 4150102 w 6321679"/>
                <a:gd name="connsiteY7" fmla="*/ 772850 h 6521594"/>
                <a:gd name="connsiteX8" fmla="*/ 2914861 w 6321679"/>
                <a:gd name="connsiteY8" fmla="*/ 1006637 h 6521594"/>
                <a:gd name="connsiteX9" fmla="*/ 1814073 w 6321679"/>
                <a:gd name="connsiteY9" fmla="*/ 1650163 h 6521594"/>
                <a:gd name="connsiteX10" fmla="*/ 1057412 w 6321679"/>
                <a:gd name="connsiteY10" fmla="*/ 2571657 h 6521594"/>
                <a:gd name="connsiteX11" fmla="*/ 786277 w 6321679"/>
                <a:gd name="connsiteY11" fmla="*/ 3630204 h 6521594"/>
                <a:gd name="connsiteX12" fmla="*/ 1233931 w 6321679"/>
                <a:gd name="connsiteY12" fmla="*/ 4592016 h 6521594"/>
                <a:gd name="connsiteX13" fmla="*/ 1474795 w 6321679"/>
                <a:gd name="connsiteY13" fmla="*/ 4924985 h 6521594"/>
                <a:gd name="connsiteX14" fmla="*/ 2393691 w 6321679"/>
                <a:gd name="connsiteY14" fmla="*/ 5846995 h 6521594"/>
                <a:gd name="connsiteX15" fmla="*/ 3601805 w 6321679"/>
                <a:gd name="connsiteY15" fmla="*/ 6155876 h 6521594"/>
                <a:gd name="connsiteX16" fmla="*/ 4378909 w 6321679"/>
                <a:gd name="connsiteY16" fmla="*/ 5959186 h 6521594"/>
                <a:gd name="connsiteX17" fmla="*/ 5218129 w 6321679"/>
                <a:gd name="connsiteY17" fmla="*/ 5391271 h 6521594"/>
                <a:gd name="connsiteX18" fmla="*/ 5425313 w 6321679"/>
                <a:gd name="connsiteY18" fmla="*/ 5233481 h 6521594"/>
                <a:gd name="connsiteX19" fmla="*/ 6254366 w 6321679"/>
                <a:gd name="connsiteY19" fmla="*/ 4534301 h 6521594"/>
                <a:gd name="connsiteX20" fmla="*/ 6321679 w 6321679"/>
                <a:gd name="connsiteY20" fmla="*/ 4456641 h 6521594"/>
                <a:gd name="connsiteX21" fmla="*/ 6321679 w 6321679"/>
                <a:gd name="connsiteY21" fmla="*/ 5523097 h 6521594"/>
                <a:gd name="connsiteX22" fmla="*/ 6024428 w 6321679"/>
                <a:gd name="connsiteY22" fmla="*/ 5754969 h 6521594"/>
                <a:gd name="connsiteX23" fmla="*/ 5702345 w 6321679"/>
                <a:gd name="connsiteY23" fmla="*/ 6000018 h 6521594"/>
                <a:gd name="connsiteX24" fmla="*/ 4988380 w 6321679"/>
                <a:gd name="connsiteY24" fmla="*/ 6506549 h 6521594"/>
                <a:gd name="connsiteX25" fmla="*/ 4961490 w 6321679"/>
                <a:gd name="connsiteY25" fmla="*/ 6521594 h 6521594"/>
                <a:gd name="connsiteX26" fmla="*/ 2011326 w 6321679"/>
                <a:gd name="connsiteY26" fmla="*/ 6521594 h 6521594"/>
                <a:gd name="connsiteX27" fmla="*/ 1982893 w 6321679"/>
                <a:gd name="connsiteY27" fmla="*/ 6505768 h 6521594"/>
                <a:gd name="connsiteX28" fmla="*/ 824149 w 6321679"/>
                <a:gd name="connsiteY28" fmla="*/ 5358682 h 6521594"/>
                <a:gd name="connsiteX29" fmla="*/ 0 w 6321679"/>
                <a:gd name="connsiteY29" fmla="*/ 3630075 h 6521594"/>
                <a:gd name="connsiteX30" fmla="*/ 4150102 w 6321679"/>
                <a:gd name="connsiteY30"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321679" h="6521594">
                  <a:moveTo>
                    <a:pt x="4150102" y="0"/>
                  </a:moveTo>
                  <a:cubicBezTo>
                    <a:pt x="4918148" y="0"/>
                    <a:pt x="5569597" y="228540"/>
                    <a:pt x="6083891" y="619943"/>
                  </a:cubicBezTo>
                  <a:lnTo>
                    <a:pt x="6321679" y="822247"/>
                  </a:lnTo>
                  <a:lnTo>
                    <a:pt x="6321679" y="2150195"/>
                  </a:lnTo>
                  <a:lnTo>
                    <a:pt x="6241288" y="1985338"/>
                  </a:lnTo>
                  <a:cubicBezTo>
                    <a:pt x="6156788" y="1831195"/>
                    <a:pt x="6059249" y="1688709"/>
                    <a:pt x="5949367" y="1559997"/>
                  </a:cubicBezTo>
                  <a:cubicBezTo>
                    <a:pt x="5737073" y="1311397"/>
                    <a:pt x="5482843" y="1118314"/>
                    <a:pt x="5193362" y="986156"/>
                  </a:cubicBezTo>
                  <a:cubicBezTo>
                    <a:pt x="4883437" y="844596"/>
                    <a:pt x="4532365" y="772850"/>
                    <a:pt x="4150102" y="772850"/>
                  </a:cubicBezTo>
                  <a:cubicBezTo>
                    <a:pt x="3746218" y="772850"/>
                    <a:pt x="3319008" y="853613"/>
                    <a:pt x="2914861" y="1006637"/>
                  </a:cubicBezTo>
                  <a:cubicBezTo>
                    <a:pt x="2515039" y="1157857"/>
                    <a:pt x="2134350" y="1380438"/>
                    <a:pt x="1814073" y="1650163"/>
                  </a:cubicBezTo>
                  <a:cubicBezTo>
                    <a:pt x="1494190" y="1919502"/>
                    <a:pt x="1232622" y="2238173"/>
                    <a:pt x="1057412" y="2571657"/>
                  </a:cubicBezTo>
                  <a:cubicBezTo>
                    <a:pt x="877486" y="2914158"/>
                    <a:pt x="786277" y="3270313"/>
                    <a:pt x="786277" y="3630204"/>
                  </a:cubicBezTo>
                  <a:cubicBezTo>
                    <a:pt x="786277" y="3974121"/>
                    <a:pt x="923483" y="4173646"/>
                    <a:pt x="1233931" y="4592016"/>
                  </a:cubicBezTo>
                  <a:cubicBezTo>
                    <a:pt x="1311641" y="4696736"/>
                    <a:pt x="1391972" y="4805064"/>
                    <a:pt x="1474795" y="4924985"/>
                  </a:cubicBezTo>
                  <a:cubicBezTo>
                    <a:pt x="1767682" y="5349278"/>
                    <a:pt x="2068172" y="5650948"/>
                    <a:pt x="2393691" y="5846995"/>
                  </a:cubicBezTo>
                  <a:cubicBezTo>
                    <a:pt x="2738735" y="6054891"/>
                    <a:pt x="3133971" y="6155876"/>
                    <a:pt x="3601805" y="6155876"/>
                  </a:cubicBezTo>
                  <a:cubicBezTo>
                    <a:pt x="3867305" y="6155876"/>
                    <a:pt x="4114196" y="6093405"/>
                    <a:pt x="4378909" y="5959186"/>
                  </a:cubicBezTo>
                  <a:cubicBezTo>
                    <a:pt x="4650699" y="5821362"/>
                    <a:pt x="4919737" y="5620421"/>
                    <a:pt x="5218129" y="5391271"/>
                  </a:cubicBezTo>
                  <a:cubicBezTo>
                    <a:pt x="5288107" y="5337558"/>
                    <a:pt x="5357824" y="5284617"/>
                    <a:pt x="5425313" y="5233481"/>
                  </a:cubicBezTo>
                  <a:cubicBezTo>
                    <a:pt x="5739037" y="4995556"/>
                    <a:pt x="6037512" y="4769168"/>
                    <a:pt x="6254366" y="4534301"/>
                  </a:cubicBezTo>
                  <a:lnTo>
                    <a:pt x="6321679" y="4456641"/>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person sitting on a rock looking at the sunset&#10;&#10;Description automatically generated with medium confidence">
            <a:extLst>
              <a:ext uri="{FF2B5EF4-FFF2-40B4-BE49-F238E27FC236}">
                <a16:creationId xmlns:a16="http://schemas.microsoft.com/office/drawing/2014/main" id="{CFB6E164-3407-A733-477F-7EB12AE18B58}"/>
              </a:ext>
            </a:extLst>
          </p:cNvPr>
          <p:cNvPicPr>
            <a:picLocks noChangeAspect="1"/>
          </p:cNvPicPr>
          <p:nvPr/>
        </p:nvPicPr>
        <p:blipFill rotWithShape="1">
          <a:blip r:embed="rId3">
            <a:alphaModFix amt="78000"/>
          </a:blip>
          <a:srcRect l="16079" r="21232"/>
          <a:stretch/>
        </p:blipFill>
        <p:spPr>
          <a:xfrm>
            <a:off x="7340402" y="1529980"/>
            <a:ext cx="4142232" cy="4129743"/>
          </a:xfrm>
          <a:prstGeom prst="rect">
            <a:avLst/>
          </a:prstGeom>
          <a:effectLst>
            <a:softEdge rad="304800"/>
          </a:effectLst>
        </p:spPr>
      </p:pic>
    </p:spTree>
    <p:extLst>
      <p:ext uri="{BB962C8B-B14F-4D97-AF65-F5344CB8AC3E}">
        <p14:creationId xmlns:p14="http://schemas.microsoft.com/office/powerpoint/2010/main" val="1092759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700"/>
                                        <p:tgtEl>
                                          <p:spTgt spid="4">
                                            <p:txEl>
                                              <p:pRg st="0" end="0"/>
                                            </p:txEl>
                                          </p:spTgt>
                                        </p:tgtEl>
                                      </p:cBhvr>
                                    </p:animEffect>
                                  </p:childTnLst>
                                </p:cTn>
                              </p:par>
                              <p:par>
                                <p:cTn id="11" presetID="10" presetClass="entr" presetSubtype="0" fill="hold" grpId="0" nodeType="withEffect">
                                  <p:stCondLst>
                                    <p:cond delay="1000"/>
                                  </p:stCondLst>
                                  <p:iterate>
                                    <p:tmPct val="10000"/>
                                  </p:iterate>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700"/>
                                        <p:tgtEl>
                                          <p:spTgt spid="4">
                                            <p:txEl>
                                              <p:pRg st="2" end="2"/>
                                            </p:txEl>
                                          </p:spTgt>
                                        </p:tgtEl>
                                      </p:cBhvr>
                                    </p:animEffect>
                                  </p:childTnLst>
                                </p:cTn>
                              </p:par>
                              <p:par>
                                <p:cTn id="14" presetID="10" presetClass="entr" presetSubtype="0" fill="hold" grpId="0" nodeType="withEffect">
                                  <p:stCondLst>
                                    <p:cond delay="1000"/>
                                  </p:stCondLst>
                                  <p:iterate>
                                    <p:tmPct val="10000"/>
                                  </p:iterate>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7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9C43685-694E-4579-B109-3C418D49DA6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CC96B61E-1B64-430F-934F-7D1B900280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FD6FE22-81A0-4500-AFD0-342D21BB9A2C}">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1541</TotalTime>
  <Words>1137</Words>
  <Application>Microsoft Office PowerPoint</Application>
  <PresentationFormat>Widescreen</PresentationFormat>
  <Paragraphs>121</Paragraphs>
  <Slides>17</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Slack-Lato</vt:lpstr>
      <vt:lpstr>Office Theme</vt:lpstr>
      <vt:lpstr>Project 1</vt:lpstr>
      <vt:lpstr>Description</vt:lpstr>
      <vt:lpstr>Research Questions</vt:lpstr>
      <vt:lpstr>How do daily stress levels affect work-life balance?</vt:lpstr>
      <vt:lpstr>How do daily stress levels affect work-life balance?</vt:lpstr>
      <vt:lpstr>How do daily stress levels affect work-life balance?</vt:lpstr>
      <vt:lpstr>Does supporting other people have an impact on achieving excellent work-life balance?</vt:lpstr>
      <vt:lpstr>Does supporting other people have an impact on achieving excellent work-life balance?</vt:lpstr>
      <vt:lpstr>Are those who meditate weekly more likely to have better work-life balance than those who don't?</vt:lpstr>
      <vt:lpstr>Are those who meditate weekly more likely to have better work-life balance than those who don't?</vt:lpstr>
      <vt:lpstr>How does making time for your passion affect your work- life balance score?</vt:lpstr>
      <vt:lpstr>How does making time for your passion affect your work- life balance score?</vt:lpstr>
      <vt:lpstr>Does Finishing Your To-Do List impact overall life satisfaction?</vt:lpstr>
      <vt:lpstr>Does Finishing Your To-Do List impact overall life satisfaction?</vt:lpstr>
      <vt:lpstr>Analysis and Conclusions</vt:lpstr>
      <vt:lpstr>Overall 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dc:title>
  <dc:creator>Nou Yang</dc:creator>
  <cp:lastModifiedBy>Ed O.</cp:lastModifiedBy>
  <cp:revision>30</cp:revision>
  <dcterms:created xsi:type="dcterms:W3CDTF">2022-12-08T06:29:51Z</dcterms:created>
  <dcterms:modified xsi:type="dcterms:W3CDTF">2022-12-13T00:32:50Z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